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17"/>
  </p:notesMasterIdLst>
  <p:sldIdLst>
    <p:sldId id="1466" r:id="rId6"/>
    <p:sldId id="27887" r:id="rId7"/>
    <p:sldId id="27802" r:id="rId8"/>
    <p:sldId id="27885" r:id="rId9"/>
    <p:sldId id="27867" r:id="rId10"/>
    <p:sldId id="27868" r:id="rId11"/>
    <p:sldId id="27869" r:id="rId12"/>
    <p:sldId id="27886" r:id="rId13"/>
    <p:sldId id="27871" r:id="rId14"/>
    <p:sldId id="27873" r:id="rId15"/>
    <p:sldId id="2787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163084D-B3B1-8640-B18E-1B5F470DB21B}">
          <p14:sldIdLst>
            <p14:sldId id="1466"/>
            <p14:sldId id="27887"/>
            <p14:sldId id="27802"/>
            <p14:sldId id="27885"/>
            <p14:sldId id="27867"/>
            <p14:sldId id="27868"/>
            <p14:sldId id="27869"/>
            <p14:sldId id="27886"/>
            <p14:sldId id="27871"/>
            <p14:sldId id="27873"/>
            <p14:sldId id="278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511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D2E707-45DC-3C57-1EC1-B18E5BF9F63C}" name="Justine Gretten" initials="JG" userId="S::jgretten@mailinblack.com::0fcb33a0-02ff-4bb2-80af-5c8e21c89ba7" providerId="AD"/>
  <p188:author id="{7E939E48-27B1-09E2-8678-56ECCCC11285}" name="Romuald Laisney" initials="RL" userId="S::rlaisney@mailinblack.com::70013fe1-6dfd-489f-9ceb-1cd934c5bf8a" providerId="AD"/>
  <p188:author id="{04CC2893-03D6-0364-CA6D-6B411720C830}" name="Mélina Guilley" initials="MG" userId="S::mguilley@mailinblack.com::da75cb9a-4272-4fa6-933f-1f8b8936aa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CAB0"/>
    <a:srgbClr val="FF9562"/>
    <a:srgbClr val="FEE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B3F8D1-4B7D-4A29-AB28-43D880610A41}" v="8" dt="2022-12-15T15:45:43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146" autoAdjust="0"/>
  </p:normalViewPr>
  <p:slideViewPr>
    <p:cSldViewPr snapToGrid="0">
      <p:cViewPr varScale="1">
        <p:scale>
          <a:sx n="65" d="100"/>
          <a:sy n="65" d="100"/>
        </p:scale>
        <p:origin x="1330" y="53"/>
      </p:cViewPr>
      <p:guideLst>
        <p:guide orient="horz" pos="618"/>
        <p:guide pos="5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528C6-B966-E64B-AC4C-6FFD043CA4B0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EFB5E-7594-3342-A535-D3C2C1C6FD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81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F42D7-910C-4778-93F4-9220D7B5C7B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524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u="sng" dirty="0"/>
              <a:t>Pitch : 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>
                <a:cs typeface="Calibri"/>
              </a:rPr>
              <a:t>Et pour garantir le meilleur accompagnement, </a:t>
            </a:r>
            <a:r>
              <a:rPr lang="fr-FR" b="1" dirty="0">
                <a:cs typeface="Calibri"/>
              </a:rPr>
              <a:t>notre équipe Service Client basée en France,</a:t>
            </a:r>
            <a:r>
              <a:rPr lang="fr-FR" dirty="0">
                <a:cs typeface="Calibri"/>
              </a:rPr>
              <a:t> dans nos locaux à Marseille, </a:t>
            </a:r>
            <a:r>
              <a:rPr lang="fr-FR" dirty="0"/>
              <a:t>est joignable par Chat, Email ou téléphone. </a:t>
            </a:r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Disponible tout au long de votre parcours pour mieux </a:t>
            </a:r>
            <a:r>
              <a:rPr lang="fr-FR" b="1" dirty="0">
                <a:cs typeface="Calibri"/>
              </a:rPr>
              <a:t>répondre à vos besoins rapidement</a:t>
            </a:r>
            <a:r>
              <a:rPr lang="fr-FR" dirty="0">
                <a:cs typeface="Calibri"/>
              </a:rPr>
              <a:t> et de </a:t>
            </a:r>
            <a:r>
              <a:rPr lang="fr-FR" b="1" dirty="0">
                <a:cs typeface="Calibri"/>
              </a:rPr>
              <a:t>manière proactive,</a:t>
            </a:r>
            <a:r>
              <a:rPr lang="fr-FR" dirty="0">
                <a:cs typeface="Calibri"/>
              </a:rPr>
              <a:t> sans frais supplémentaire. </a:t>
            </a:r>
            <a:endParaRPr lang="fr-FR" dirty="0"/>
          </a:p>
          <a:p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Pour les </a:t>
            </a:r>
            <a:r>
              <a:rPr lang="fr-FR" b="1" dirty="0">
                <a:cs typeface="Calibri"/>
              </a:rPr>
              <a:t>- 100 licences </a:t>
            </a:r>
            <a:r>
              <a:rPr lang="fr-FR" dirty="0">
                <a:cs typeface="Calibri"/>
              </a:rPr>
              <a:t>: Plusieurs aides vous sont proposées &gt; </a:t>
            </a:r>
            <a:r>
              <a:rPr lang="fr-FR" dirty="0" err="1">
                <a:cs typeface="Calibri"/>
              </a:rPr>
              <a:t>onboarding</a:t>
            </a:r>
            <a:r>
              <a:rPr lang="fr-FR" dirty="0">
                <a:cs typeface="Calibri"/>
              </a:rPr>
              <a:t>, proposition de formations...</a:t>
            </a:r>
          </a:p>
          <a:p>
            <a:r>
              <a:rPr lang="fr-FR" dirty="0">
                <a:cs typeface="Calibri"/>
              </a:rPr>
              <a:t>Pour les </a:t>
            </a:r>
            <a:r>
              <a:rPr lang="fr-FR" b="1" dirty="0">
                <a:cs typeface="Calibri"/>
              </a:rPr>
              <a:t>+ 100 licences</a:t>
            </a:r>
            <a:r>
              <a:rPr lang="fr-FR" dirty="0">
                <a:cs typeface="Calibri"/>
              </a:rPr>
              <a:t> : </a:t>
            </a:r>
            <a:r>
              <a:rPr lang="fr-FR" dirty="0"/>
              <a:t>Accompagnement exclusif </a:t>
            </a:r>
            <a:r>
              <a:rPr lang="fr-FR" dirty="0">
                <a:cs typeface="Calibri"/>
              </a:rPr>
              <a:t>: un Customer </a:t>
            </a:r>
            <a:r>
              <a:rPr lang="fr-FR" dirty="0" err="1">
                <a:cs typeface="Calibri"/>
              </a:rPr>
              <a:t>Success</a:t>
            </a:r>
            <a:r>
              <a:rPr lang="fr-FR" dirty="0">
                <a:cs typeface="Calibri"/>
              </a:rPr>
              <a:t> Manager vous est dédié pour assurer votre suivi et votre satisfaction &gt; Une équipe est à votre disposition durant la période d'installation, des formations à la solution vous sont proposées, un comité de pilotage trimestriel aura lieu, les nouveautés vous sont présentées...</a:t>
            </a:r>
          </a:p>
          <a:p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En tant que client, vous aurez également accès à la Roadmap de nos produits en temps réel et pourrez interagir avec les équipes de développement. 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F42D7-910C-4778-93F4-9220D7B5C7B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51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u="sng" dirty="0"/>
              <a:t>Pitch : </a:t>
            </a:r>
          </a:p>
          <a:p>
            <a:endParaRPr lang="fr-FR" dirty="0"/>
          </a:p>
          <a:p>
            <a:r>
              <a:rPr lang="fr-FR" dirty="0"/>
              <a:t>Merci ;)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EFB5E-7594-3342-A535-D3C2C1C6FD2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2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u="sng" dirty="0">
                <a:cs typeface="Calibri"/>
              </a:rPr>
              <a:t>Pitch : </a:t>
            </a:r>
          </a:p>
          <a:p>
            <a:endParaRPr lang="fr-FR" b="1" u="sng" dirty="0">
              <a:cs typeface="Calibri"/>
            </a:endParaRPr>
          </a:p>
          <a:p>
            <a:r>
              <a:rPr lang="fr-FR" dirty="0">
                <a:cs typeface="Calibri"/>
              </a:rPr>
              <a:t>Nous concevons et développons 2 solutions </a:t>
            </a:r>
            <a:r>
              <a:rPr lang="fr-FR" b="1" dirty="0">
                <a:cs typeface="Calibri"/>
              </a:rPr>
              <a:t>innovantes</a:t>
            </a:r>
            <a:r>
              <a:rPr lang="fr-FR" dirty="0">
                <a:cs typeface="Calibri"/>
              </a:rPr>
              <a:t> qui protègent vos collaborateurs des risques cyber au quotidien :</a:t>
            </a:r>
            <a:endParaRPr lang="fr-FR" b="1" u="sng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fr-FR" b="1" dirty="0" err="1">
                <a:cs typeface="Calibri"/>
              </a:rPr>
              <a:t>Protect</a:t>
            </a:r>
            <a:r>
              <a:rPr lang="fr-FR" b="1" dirty="0">
                <a:cs typeface="Calibri"/>
              </a:rPr>
              <a:t>, </a:t>
            </a:r>
            <a:r>
              <a:rPr lang="fr-FR" b="0" dirty="0">
                <a:cs typeface="Calibri"/>
              </a:rPr>
              <a:t>solution historique de </a:t>
            </a:r>
            <a:r>
              <a:rPr lang="fr-FR" b="0" dirty="0" err="1">
                <a:cs typeface="Calibri"/>
              </a:rPr>
              <a:t>Mailinblack</a:t>
            </a:r>
            <a:r>
              <a:rPr lang="fr-FR" b="0" dirty="0">
                <a:cs typeface="Calibri"/>
              </a:rPr>
              <a:t>, </a:t>
            </a:r>
            <a:r>
              <a:rPr lang="fr-FR" dirty="0">
                <a:cs typeface="Calibri"/>
              </a:rPr>
              <a:t>sécurise les messageries professionnelles. 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Commercialisée depuis 2006 pour répondre </a:t>
            </a:r>
            <a:r>
              <a:rPr lang="fr-FR" dirty="0"/>
              <a:t>initialement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problématique des spams en entreprise,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n’a cessé d’évoluer en intégrant l’intelligence artificielle et différentes couches de sécurité puissantes pour faire face</a:t>
            </a:r>
            <a:r>
              <a:rPr lang="fr-FR" dirty="0"/>
              <a:t> à des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vagues</a:t>
            </a:r>
            <a:r>
              <a:rPr lang="fr-FR" dirty="0"/>
              <a:t> d'attaques croissantes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(phishing, ransomware, Browser-in-the Browser, QR code, clé USB).</a:t>
            </a:r>
            <a:endParaRPr lang="fr-FR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fr-FR" dirty="0">
                <a:cs typeface="Calibri"/>
              </a:rPr>
              <a:t>De l’expertise </a:t>
            </a:r>
            <a:r>
              <a:rPr lang="fr-FR" dirty="0" err="1">
                <a:cs typeface="Calibri"/>
              </a:rPr>
              <a:t>Protect</a:t>
            </a:r>
            <a:r>
              <a:rPr lang="fr-FR" dirty="0">
                <a:cs typeface="Calibri"/>
              </a:rPr>
              <a:t>, est né </a:t>
            </a:r>
            <a:r>
              <a:rPr lang="fr-FR" b="1" dirty="0">
                <a:cs typeface="Calibri"/>
              </a:rPr>
              <a:t>Cyber Coach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2020 afin de répondre à un besoin croissant de sensibilisation et de formation des collaborateurs</a:t>
            </a:r>
            <a:r>
              <a:rPr lang="fr-FR" dirty="0"/>
              <a:t>, par la simulation de cyberattaques.  </a:t>
            </a:r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Nous sommes référencés auprès des centrales d'achat, lauréat du Grand Défi Cyber et présents sur le catalogue </a:t>
            </a:r>
            <a:r>
              <a:rPr lang="fr-FR" dirty="0" err="1">
                <a:cs typeface="Calibri"/>
              </a:rPr>
              <a:t>Tech.Gouv</a:t>
            </a:r>
            <a:r>
              <a:rPr lang="fr-FR" dirty="0">
                <a:cs typeface="Calibri"/>
              </a:rPr>
              <a:t>.</a:t>
            </a:r>
          </a:p>
          <a:p>
            <a:r>
              <a:rPr lang="fr-FR" dirty="0">
                <a:cs typeface="Calibri"/>
              </a:rPr>
              <a:t>Nos différents partenariats sont gages d’une propension à l’innovation tout en priorisant les sujets sociétaux et environnementaux liés à nos activités.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A4743-9628-4950-B3D6-AB52077EFCF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472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100" b="1" u="sng" dirty="0"/>
              <a:t>Pitch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fr-FR" sz="1100" b="1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100" b="0" u="none" dirty="0"/>
              <a:t>On constate depuis quelques années que le </a:t>
            </a:r>
            <a:r>
              <a:rPr lang="fr-FR" sz="1100" b="1" u="none" dirty="0"/>
              <a:t>nombre d’entreprises ciblées </a:t>
            </a:r>
            <a:r>
              <a:rPr lang="fr-FR" sz="1100" b="0" u="none" dirty="0"/>
              <a:t>par des cyberattaques </a:t>
            </a:r>
            <a:r>
              <a:rPr lang="fr-FR" sz="1100" b="1" u="none" dirty="0"/>
              <a:t>augmentent de façon exponentielle</a:t>
            </a:r>
            <a:r>
              <a:rPr lang="fr-FR" sz="1100" b="0" u="none" dirty="0"/>
              <a:t>, l’année dernière c’est +5 points pour atteindre le chiffre de </a:t>
            </a:r>
            <a:r>
              <a:rPr lang="fr-FR" sz="1100" b="1" u="none" dirty="0"/>
              <a:t>43%.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100" b="0" u="none" dirty="0"/>
              <a:t>Si le nombre de cyberattaques augmentent, </a:t>
            </a:r>
            <a:r>
              <a:rPr lang="fr-FR" sz="1100" b="1" u="none" dirty="0"/>
              <a:t>la récurrence augmente </a:t>
            </a:r>
            <a:r>
              <a:rPr lang="fr-FR" sz="1100" b="0" u="none" dirty="0"/>
              <a:t>elle aussi, s’il est déjà dommageable de subir une brèche de sécurité, il l’est d’autant plus d’être exposé à plusieurs, en effet </a:t>
            </a:r>
            <a:r>
              <a:rPr lang="fr-FR" sz="1100" b="1" u="none" dirty="0"/>
              <a:t>28% des entreprises </a:t>
            </a:r>
            <a:r>
              <a:rPr lang="fr-FR" sz="1100" b="0" u="none" dirty="0"/>
              <a:t>ont connu </a:t>
            </a:r>
            <a:r>
              <a:rPr lang="fr-FR" sz="1100" b="1" u="none" dirty="0"/>
              <a:t>plus de 5 cyberattaques</a:t>
            </a:r>
            <a:r>
              <a:rPr lang="fr-FR" sz="1100" b="0" u="none" dirty="0"/>
              <a:t>, pouvant amener à une cessation d’activité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fr-FR" sz="1100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100" b="0" u="none" dirty="0"/>
              <a:t>Les nouveaux modes de travail amènent également des </a:t>
            </a:r>
            <a:r>
              <a:rPr lang="fr-FR" sz="1100" b="1" u="none" dirty="0"/>
              <a:t>nouvelles opportunités pour les hackers </a:t>
            </a:r>
            <a:r>
              <a:rPr lang="fr-FR" sz="1100" b="0" u="none" dirty="0"/>
              <a:t>qui profitent des systèmes de sécurité souvent moins adaptés chez le collaborateur travaillant à domicile. En effet depuis la pandémie, on observe une recrudescence des attaques visant les télétravailleurs, engendrant un </a:t>
            </a:r>
            <a:r>
              <a:rPr lang="fr-FR" sz="1100" b="1" u="none" dirty="0"/>
              <a:t>coût supplémentaire de plus de 1 million de dollars </a:t>
            </a:r>
            <a:r>
              <a:rPr lang="fr-FR" sz="1100" b="0" u="none" dirty="0"/>
              <a:t>pour les entreprises proposant du télétravail.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fr-FR" sz="1100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100" b="0" u="none" dirty="0"/>
              <a:t>Outre l’augmentation des cyberattaques, on constate également une </a:t>
            </a:r>
            <a:r>
              <a:rPr lang="fr-FR" sz="1100" b="1" u="none" dirty="0"/>
              <a:t>sophistication</a:t>
            </a:r>
            <a:r>
              <a:rPr lang="fr-FR" sz="1100" b="0" u="none" dirty="0"/>
              <a:t> et une </a:t>
            </a:r>
            <a:r>
              <a:rPr lang="fr-FR" sz="1100" b="1" u="none" dirty="0"/>
              <a:t>diversification</a:t>
            </a:r>
            <a:r>
              <a:rPr lang="fr-FR" sz="1100" b="0" u="none" dirty="0"/>
              <a:t> de ces dernières. Nous ne faisons plus seulement face à des attaques par phishing ou ransomware mais bien à de </a:t>
            </a:r>
            <a:r>
              <a:rPr lang="fr-FR" sz="1100" b="1" u="none" dirty="0"/>
              <a:t>multiples typologies différentes </a:t>
            </a:r>
            <a:r>
              <a:rPr lang="fr-FR" sz="1100" b="0" u="none" dirty="0"/>
              <a:t>de cyberattaques, comme le </a:t>
            </a:r>
            <a:r>
              <a:rPr lang="fr-FR" sz="1100" b="0" u="none" dirty="0" err="1"/>
              <a:t>spearphishing</a:t>
            </a:r>
            <a:r>
              <a:rPr lang="fr-FR" sz="1100" b="0" u="none" dirty="0"/>
              <a:t>, des attaques fonctionnement par ingénierie sociale, usurpant généralement l’identité d’une personne connue et faisant autorité sur le destinataire permettant aux hackers de duper la victime. Mais </a:t>
            </a:r>
            <a:r>
              <a:rPr lang="fr-FR" sz="1100" b="1" u="none" dirty="0"/>
              <a:t>également des attaques physiques </a:t>
            </a:r>
            <a:r>
              <a:rPr lang="fr-FR" sz="1100" b="0" u="none" dirty="0"/>
              <a:t>par clé USB ou encore par QR Codes, de nouvelles formes attaques se développent chaque année et nous nous devons d’être réactif face à celle-ci, non seulement en </a:t>
            </a:r>
            <a:r>
              <a:rPr lang="fr-FR" sz="1100" b="1" u="none" dirty="0"/>
              <a:t>améliorant nos infrastructures informatiques </a:t>
            </a:r>
            <a:r>
              <a:rPr lang="fr-FR" sz="1100" b="0" u="none" dirty="0"/>
              <a:t>mais aussi et surtout en </a:t>
            </a:r>
            <a:r>
              <a:rPr lang="fr-FR" sz="1100" b="1" u="none" dirty="0"/>
              <a:t>formant et sensibilisant nos collaborateurs</a:t>
            </a:r>
            <a:r>
              <a:rPr lang="fr-FR" sz="1100" b="0" u="none" dirty="0"/>
              <a:t>, car en effet </a:t>
            </a:r>
            <a:r>
              <a:rPr lang="fr-FR" sz="1100" b="1" u="none" dirty="0"/>
              <a:t>90% des cyberattaques aboutissent suite à une erreur humaine</a:t>
            </a:r>
            <a:r>
              <a:rPr lang="fr-FR" sz="1100" b="0" u="none" dirty="0"/>
              <a:t>, il faut donc de toute évidence traiter le facteur humain.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900" dirty="0"/>
              <a:t>Sources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900" dirty="0"/>
              <a:t>*Augmentation : 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Rapport Hiscox 2021 sur la gestion des cyber-risque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*Récurrence : Wavestone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*Contextualisation : </a:t>
            </a:r>
            <a:r>
              <a:rPr lang="fr-FR" sz="1100" b="0" i="0" dirty="0">
                <a:solidFill>
                  <a:srgbClr val="161616"/>
                </a:solidFill>
                <a:effectLst/>
                <a:latin typeface="IBM Plex Sans" panose="020B0503050203000203" pitchFamily="34" charset="0"/>
              </a:rPr>
              <a:t>Rapport 2022 sur le coût d’une violation de données d’IBM</a:t>
            </a:r>
            <a:endParaRPr lang="fr-FR" sz="9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900" dirty="0"/>
              <a:t>* 90% des cyberattaques… : </a:t>
            </a:r>
            <a:r>
              <a:rPr lang="fr-FR" sz="1100" b="0" i="0" u="sng" dirty="0"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Rapport IBM </a:t>
            </a:r>
            <a:r>
              <a:rPr lang="fr-FR" sz="1100" b="0" i="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XForce</a:t>
            </a:r>
            <a:r>
              <a:rPr lang="fr-FR" sz="1100" b="0" i="0" u="sng" dirty="0">
                <a:solidFill>
                  <a:srgbClr val="0563C1"/>
                </a:solidFill>
                <a:effectLst/>
                <a:latin typeface="Calibri" panose="020F0502020204030204" pitchFamily="34" charset="0"/>
              </a:rPr>
              <a:t> 2021</a:t>
            </a:r>
            <a:endParaRPr lang="fr-FR" sz="900" dirty="0"/>
          </a:p>
          <a:p>
            <a:pPr marL="0" lvl="0" indent="0">
              <a:buFont typeface="Symbol" panose="05050102010706020507" pitchFamily="18" charset="2"/>
              <a:buNone/>
            </a:pP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A4743-9628-4950-B3D6-AB52077EFCF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01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200" b="1" u="sng" dirty="0"/>
              <a:t>Pitch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fr-FR" sz="1200" b="1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200" b="0" u="none" dirty="0"/>
              <a:t>Les risques pour une entreprise sont nombreux et peuvent avoir des </a:t>
            </a:r>
            <a:r>
              <a:rPr lang="fr-FR" sz="1200" b="1" u="none" dirty="0"/>
              <a:t>conséquences désastreuses</a:t>
            </a:r>
            <a:r>
              <a:rPr lang="fr-FR" sz="1200" b="0" u="none" dirty="0"/>
              <a:t>, on peut prendre pour exemple le Centre Hospitalier Sud Francilien de Corbeil-Essonnes qui a subi une cyberattaques par </a:t>
            </a:r>
            <a:r>
              <a:rPr lang="fr-FR" sz="1200" b="1" u="none" dirty="0"/>
              <a:t>ransomware</a:t>
            </a:r>
            <a:r>
              <a:rPr lang="fr-FR" sz="1200" b="0" u="none" dirty="0"/>
              <a:t> en août 2022. Suite à une erreur humaine, une </a:t>
            </a:r>
            <a:r>
              <a:rPr lang="fr-FR" sz="1200" b="1" u="none" dirty="0"/>
              <a:t>pièce-jointe malveillante </a:t>
            </a:r>
            <a:r>
              <a:rPr lang="fr-FR" sz="1200" b="0" u="none" dirty="0"/>
              <a:t>a été ouverte contenant un rançongiciel qui a </a:t>
            </a:r>
            <a:r>
              <a:rPr lang="fr-FR" sz="1200" b="1" u="none" dirty="0"/>
              <a:t>bloqué le réseau informatique </a:t>
            </a:r>
            <a:r>
              <a:rPr lang="fr-FR" sz="1200" b="0" u="none" dirty="0"/>
              <a:t>de l’hôpital. Cela a engendré des </a:t>
            </a:r>
            <a:r>
              <a:rPr lang="fr-FR" sz="1200" b="1" u="none" dirty="0"/>
              <a:t>conséquences immédiates </a:t>
            </a:r>
            <a:r>
              <a:rPr lang="fr-FR" sz="1200" b="0" u="none" dirty="0"/>
              <a:t>avec un </a:t>
            </a:r>
            <a:r>
              <a:rPr lang="fr-FR" sz="1200" b="1" u="none" dirty="0"/>
              <a:t>service des urgences fonctionnant en mode dégradé </a:t>
            </a:r>
            <a:r>
              <a:rPr lang="fr-FR" sz="1200" b="0" u="none" dirty="0"/>
              <a:t>et </a:t>
            </a:r>
            <a:r>
              <a:rPr lang="fr-FR" sz="1200" b="1" u="none" dirty="0"/>
              <a:t>un transfert de la patientèle</a:t>
            </a:r>
            <a:r>
              <a:rPr lang="fr-FR" sz="1200" b="0" u="none" dirty="0"/>
              <a:t>. Il y a également eu des conséquences après-coup avec </a:t>
            </a:r>
            <a:r>
              <a:rPr lang="fr-FR" sz="1200" b="1" u="none" dirty="0"/>
              <a:t>la </a:t>
            </a:r>
            <a:r>
              <a:rPr lang="fr-FR" sz="1200" b="1" dirty="0">
                <a:solidFill>
                  <a:schemeClr val="tx1"/>
                </a:solidFill>
                <a:latin typeface="Metropolis" pitchFamily="2" charset="77"/>
              </a:rPr>
              <a:t>revente et l’exploitation </a:t>
            </a: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de manière malveillante des mails des patients (hameçonnage aux couleurs de l'assurance-maladie) et de leurs numéros de téléphone. Le montant demandé par les hackers était de </a:t>
            </a:r>
            <a:r>
              <a:rPr lang="fr-FR" sz="1200" b="1" dirty="0">
                <a:solidFill>
                  <a:schemeClr val="tx1"/>
                </a:solidFill>
                <a:latin typeface="Metropolis" pitchFamily="2" charset="77"/>
              </a:rPr>
              <a:t>10 millions de dollars</a:t>
            </a: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, une rançon demandé en l’échange de la clé de déchiffrement pour retrouver l’accès au réseau informatique et la non-divulgation des données sensibles des clients.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fr-FR" sz="1200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sz="1200" b="0" u="none" dirty="0"/>
              <a:t>Les conséquences peuvent donc être multiple : Perte financière et une paralysie de l’activité comme nous venons de voir avec cette exemple mais aussi des conséquences sur les employés avec une </a:t>
            </a:r>
            <a:r>
              <a:rPr lang="fr-FR" sz="1200" b="1" u="none" dirty="0"/>
              <a:t>augmentation du stress </a:t>
            </a:r>
            <a:r>
              <a:rPr lang="fr-FR" sz="1200" b="0" u="none" dirty="0"/>
              <a:t>et ou une </a:t>
            </a:r>
            <a:r>
              <a:rPr lang="fr-FR" sz="1200" b="1" u="none" dirty="0"/>
              <a:t>baisse de productivité </a:t>
            </a:r>
            <a:r>
              <a:rPr lang="fr-FR" sz="1200" b="0" u="none" dirty="0"/>
              <a:t>des équipes, des conséquences pouvant induire des pertes financières encore plus élevées pour l’entreprise.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latin typeface="Metropoli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Quelques chiffres que nous souhaitions également partagé avec vous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730 cyberattaques ont visé des centres hospitaliers français en 2021, et ce chiffre augmente d’année en année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250 000 € est le coût moyen demandée par les hackers suite à une attaque par ransomware. Mais comme nous l’avons vu précédemment ce coût n’est pas le seul à prendre en compte suite à une cyberattaque car il y a tous les coûts liés aux conséquences de cette dernière.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Et la France est le 4</a:t>
            </a:r>
            <a:r>
              <a:rPr lang="fr-FR" sz="1200" baseline="30000" dirty="0">
                <a:solidFill>
                  <a:schemeClr val="tx1"/>
                </a:solidFill>
                <a:latin typeface="Metropolis" pitchFamily="2" charset="77"/>
              </a:rPr>
              <a:t>ème</a:t>
            </a: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 pays le plus visé par le ransomware.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latin typeface="Metropoli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chemeClr val="tx1"/>
                </a:solidFill>
                <a:latin typeface="Metropolis" pitchFamily="2" charset="77"/>
              </a:rPr>
              <a:t>Sources</a:t>
            </a: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Metropolis" pitchFamily="2" charset="77"/>
              </a:rPr>
              <a:t>* 730 cyberattaques CH – déclaration publique -&gt; Il y a eu 730 déclarations d’incidents liées à des cyberattaques par les CHU en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dirty="0">
                <a:solidFill>
                  <a:srgbClr val="64676E"/>
                </a:solidFill>
                <a:effectLst/>
                <a:latin typeface="Calibri" panose="020F0502020204030204" pitchFamily="34" charset="0"/>
              </a:rPr>
              <a:t>*250K€ - Etude IDC</a:t>
            </a:r>
            <a:endParaRPr lang="fr-FR" sz="1200" dirty="0">
              <a:solidFill>
                <a:schemeClr val="tx1"/>
              </a:solidFill>
              <a:latin typeface="Metropolis" pitchFamily="2" charset="77"/>
            </a:endParaRPr>
          </a:p>
          <a:p>
            <a:r>
              <a:rPr lang="fr-FR" dirty="0"/>
              <a:t>*4</a:t>
            </a:r>
            <a:r>
              <a:rPr lang="fr-FR" baseline="30000" dirty="0"/>
              <a:t>ème</a:t>
            </a:r>
            <a:r>
              <a:rPr lang="fr-FR" dirty="0"/>
              <a:t> pays -  Etude de de la société de cybersécurité </a:t>
            </a:r>
            <a:r>
              <a:rPr lang="fr-FR" dirty="0" err="1"/>
              <a:t>NordLocker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EFB5E-7594-3342-A535-D3C2C1C6FD2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77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u="sng" dirty="0"/>
              <a:t>Pitch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8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Notre solution Cyber Coach repose sur l’analyse de </a:t>
            </a:r>
            <a:r>
              <a:rPr lang="fr-FR" sz="1800" b="1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plus de 5 milliards de mails reçus chaque année </a:t>
            </a:r>
            <a:r>
              <a:rPr lang="fr-FR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sur </a:t>
            </a:r>
            <a:r>
              <a:rPr lang="fr-FR" sz="1800" b="1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l’expertise de neuroscientifiques</a:t>
            </a:r>
            <a:r>
              <a:rPr lang="fr-FR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nous permettant de proposer des simulations d’attaques </a:t>
            </a:r>
            <a:r>
              <a:rPr lang="fr-FR" sz="1800" b="1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ultraréalistes et impactantes</a:t>
            </a:r>
            <a:r>
              <a:rPr lang="fr-FR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La méthode que nous utilisons repose sur </a:t>
            </a:r>
            <a:r>
              <a:rPr lang="fr-FR" sz="1800" b="1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l’apprentissage par l’action</a:t>
            </a:r>
            <a:r>
              <a:rPr lang="fr-FR" sz="18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. Vous envoyez une simulation d’attaques parmi une liste de plus de </a:t>
            </a:r>
            <a:r>
              <a:rPr lang="fr-FR" sz="1800" b="1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300 simulations </a:t>
            </a:r>
            <a:r>
              <a:rPr lang="fr-FR" sz="18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à vos collaborateurs, ces derniers seront donc sensibilisés s’il télécharge la « fausse » pièce-jointe ou clique sur le « faux » lien intégré dans cette simulation.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fr-FR" sz="1800" b="1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formation</a:t>
            </a:r>
            <a:r>
              <a:rPr lang="fr-FR" sz="18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est donc dispensée </a:t>
            </a:r>
            <a:r>
              <a:rPr lang="fr-FR" sz="1800" b="1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au moment de l’action </a:t>
            </a:r>
            <a:r>
              <a:rPr lang="fr-FR" sz="18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pour un impact maximum et une rétention de l’information plus élevée.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EFB5E-7594-3342-A535-D3C2C1C6FD2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73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u="sng" dirty="0"/>
              <a:t>Pitch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Pour le collaborateur la solution est totalement </a:t>
            </a:r>
            <a:r>
              <a:rPr lang="fr-FR" sz="1200" b="1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transparente</a:t>
            </a:r>
            <a:r>
              <a:rPr lang="fr-FR" sz="12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il ne saura pas qu’une campagne de sensibilisation est en cours avant qu’il n’atterrisse sur notre contenu de 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Grâce à notre solution, vous pouvez former vos collaborateurs sur les toutes </a:t>
            </a:r>
            <a:r>
              <a:rPr lang="fr-FR" sz="1200" b="1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dernières formes d’attaques </a:t>
            </a:r>
            <a:r>
              <a:rPr lang="fr-FR" sz="1200" i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recensées en 2022/2023 comme le Browser-in-the browser (que vous pouvez voir dans ce GIF). [</a:t>
            </a:r>
            <a:r>
              <a:rPr lang="fr-FR" sz="1800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L’attaque </a:t>
            </a:r>
            <a:r>
              <a:rPr lang="fr-FR" sz="1800" dirty="0" err="1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Bitb</a:t>
            </a:r>
            <a:r>
              <a:rPr lang="fr-FR" sz="1800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, ou Browser-in-the-browser, est une nouvelle technique de</a:t>
            </a:r>
            <a:r>
              <a:rPr lang="fr-FR" sz="1800" b="1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 phishing</a:t>
            </a:r>
            <a:r>
              <a:rPr lang="fr-FR" sz="1800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 pour </a:t>
            </a:r>
            <a:r>
              <a:rPr lang="fr-FR" sz="1800" b="1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récupérer les mots de passe</a:t>
            </a:r>
            <a:r>
              <a:rPr lang="fr-FR" sz="1800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.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C</a:t>
            </a:r>
            <a:r>
              <a:rPr lang="fr-FR" sz="1800" dirty="0">
                <a:effectLst/>
                <a:latin typeface="Neutra Text" panose="02000000000000000000" pitchFamily="50" charset="0"/>
                <a:ea typeface="Yu Mincho" panose="02020400000000000000" pitchFamily="18" charset="-128"/>
                <a:cs typeface="Arial" panose="020B0604020202020204" pitchFamily="34" charset="0"/>
              </a:rPr>
              <a:t>’est une sorte d’illusion informatique, une ruse de codage qui consiste à simuler une fenêtre de navigateur à l'intérieur du navigateur réel afin d'usurper un domaine légitime, ce qui permet de mettre en scène des</a:t>
            </a:r>
            <a:r>
              <a:rPr lang="fr-FR" sz="1800" b="1" dirty="0">
                <a:effectLst/>
                <a:latin typeface="Neutra Text" panose="02000000000000000000" pitchFamily="50" charset="0"/>
                <a:ea typeface="Yu Mincho" panose="02020400000000000000" pitchFamily="18" charset="-128"/>
                <a:cs typeface="Arial" panose="020B0604020202020204" pitchFamily="34" charset="0"/>
              </a:rPr>
              <a:t> attaques </a:t>
            </a:r>
            <a:r>
              <a:rPr lang="fr-FR" sz="1800" b="1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de phishing </a:t>
            </a:r>
            <a:r>
              <a:rPr lang="fr-FR" sz="1800" b="1" dirty="0">
                <a:effectLst/>
                <a:latin typeface="Neutra Text" panose="02000000000000000000" pitchFamily="50" charset="0"/>
                <a:ea typeface="Yu Mincho" panose="02020400000000000000" pitchFamily="18" charset="-128"/>
                <a:cs typeface="Arial" panose="020B0604020202020204" pitchFamily="34" charset="0"/>
              </a:rPr>
              <a:t>très convaincantes</a:t>
            </a:r>
            <a:r>
              <a:rPr lang="fr-FR" sz="1800" b="1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Neutra Text" panose="02000000000000000000" pitchFamily="50" charset="0"/>
                <a:ea typeface="Times New Roman" panose="02020603050405020304" pitchFamily="18" charset="0"/>
              </a:rPr>
              <a:t>pour récupérer les identifiants.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Neutra Text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La fausse fenêtre pop-up est, au premier regard, impossible à repérer et peut parfaitement imiter une page de connexion Apple, Facebook, Google ou Microsoft, jusqu’à l’icône dans la barre de titre et l’URL dans la barre d’adresse.]</a:t>
            </a:r>
          </a:p>
          <a:p>
            <a:pPr algn="just"/>
            <a:r>
              <a:rPr lang="fr-FR" sz="1800" dirty="0">
                <a:effectLst/>
                <a:latin typeface="Neutra Text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Il y a également la possibilité de créer des simulations d’attaques dites physiques avec des attaques par QR Codes ou Clé USB.</a:t>
            </a:r>
          </a:p>
          <a:p>
            <a:pPr algn="just"/>
            <a:endParaRPr lang="fr-FR" sz="1800" dirty="0">
              <a:effectLst/>
              <a:latin typeface="Neutra Text" panose="020000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800" dirty="0">
                <a:effectLst/>
                <a:latin typeface="Neutra Text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Notre solution permet donc de sensibiliser le collaborateur aux </a:t>
            </a:r>
            <a:r>
              <a:rPr lang="fr-FR" sz="1800" b="1" dirty="0">
                <a:effectLst/>
                <a:latin typeface="Neutra Text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bonnes pratiques à avoir face à ces cyberattaques</a:t>
            </a:r>
            <a:r>
              <a:rPr lang="fr-FR" sz="1800" dirty="0">
                <a:effectLst/>
                <a:latin typeface="Neutra Text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, des </a:t>
            </a:r>
            <a:r>
              <a:rPr lang="fr-FR" sz="1800" b="1" dirty="0">
                <a:effectLst/>
                <a:latin typeface="Neutra Text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contenus de formations engageants</a:t>
            </a:r>
            <a:r>
              <a:rPr lang="fr-FR" sz="1800" dirty="0">
                <a:effectLst/>
                <a:latin typeface="Neutra Text" panose="020000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avec des formats multiples, comme des vidéos ou encore des quizz.</a:t>
            </a:r>
          </a:p>
          <a:p>
            <a:pPr algn="just"/>
            <a:endParaRPr lang="fr-FR" sz="1800" dirty="0">
              <a:effectLst/>
              <a:latin typeface="Neutra Text" panose="02000000000000000000" pitchFamily="50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EFB5E-7594-3342-A535-D3C2C1C6FD2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75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u="sng" dirty="0"/>
              <a:t>Pitch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/>
              <a:ea typeface="Open Sans Light"/>
              <a:cs typeface="Open Sans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Notre solution propose également un programme de simulation d’attaque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entièrement automatisé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, permettant de vous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dégager du temps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en éliminant toutes les actions répétitives et chronophages en laissant l’algorithme travailler pour vous. Vous pouvez donc vous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concentrer sur des actions à plus fortes valeurs ajoutées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comme la personnalisation de campagnes ou l’analyse des </a:t>
            </a:r>
            <a:r>
              <a:rPr lang="fr-FR" sz="1200" b="1" dirty="0" err="1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reportings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 synthétiques et complets pour chaque utilisateur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Vous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maitrisez votre rythme d’envoi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des simulations de campagnes grâce à des envois de simulation automatisées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en fonction du niveau de vulnérabilité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de vos collaborateurs. Permettant ainsi de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faire monter en compétences tous les utilisateurs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de la solution.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/>
              <a:ea typeface="Open Sans Light"/>
              <a:cs typeface="Open Sans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Comment ça fonctionne ?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/>
              <a:ea typeface="Open Sans Light"/>
              <a:cs typeface="Open Sans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Après une phase d’audit de 3 semaines avec une simulation d’attaque envoyée chaque semaine, vos collaborateurs sont intégrées au programme de simulation automatisée. Il existe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3 niveaux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, le programme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intensif, classique et allégé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. Vos collaborateurs débutent dans le mode classique avec un envoi de simulation tous les mois contenant des simulations de tous niveaux. Les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niveaux de difficulté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sont définis en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fonction de l’analyse de millions de résultats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obtenus par notre solution depuis plus de 2 ans et réparti en 3 catégories :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facile, moyen et difficile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. Plus il y a eu de collaborateurs hameçonnés par une campagne donnée plus celle-ci est considérée comme difficile.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Si l’utilisateur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réussit à repérer 3 simulations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de campagnes il passe au niveau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du dessus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avec des envois plus allégé, seulement 1 email tous les deux mois mais avec des niveaux de difficultés plus élevés. S’il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échoue à 2 simulations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d’affilées, il est alors dans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le niveau plus intensif 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avec un rythme d’envoi d’email plus élevé. Tout cela bien sûr dans le but de faire </a:t>
            </a:r>
            <a:r>
              <a:rPr lang="fr-FR" sz="1200" b="1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monter en compétence vos collaborateurs</a:t>
            </a:r>
            <a:r>
              <a:rPr lang="fr-FR" sz="1200" dirty="0">
                <a:solidFill>
                  <a:prstClr val="black"/>
                </a:solidFill>
                <a:latin typeface="Open Sans Light"/>
                <a:ea typeface="Open Sans Light"/>
                <a:cs typeface="Open Sans Ligh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Open Sans Light"/>
              <a:ea typeface="Open Sans Light"/>
              <a:cs typeface="Open Sans Light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EFB5E-7594-3342-A535-D3C2C1C6FD2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65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u="sng" dirty="0"/>
              <a:t>Pitch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Nous avons conçu cette solution pour qu’elle soit la plus simple et la plus complète possible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choix : </a:t>
            </a: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de 30 marques disponibles avec + de 1000 combinaisons possibles et + de 250 noms de domaines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Programmez : </a:t>
            </a: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Programmez vos campagnes au moment le plus opportun ou profitez de l’automatisation pour laisser la solution former vos collaborateurs au fil de l’eau (</a:t>
            </a:r>
            <a:r>
              <a:rPr lang="fr-FR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</a:t>
            </a: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Ciblez</a:t>
            </a:r>
            <a:r>
              <a:rPr lang="fr-FR" dirty="0"/>
              <a:t> : </a:t>
            </a: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Groupez vos campagnes par typologie de collaborateurs ou profitez de l’automatisation pour adapter le contenu au niveau de cyber-connaissance de vos collaborateurs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Bénéficiez</a:t>
            </a:r>
            <a:r>
              <a:rPr lang="fr-FR" dirty="0"/>
              <a:t> : </a:t>
            </a: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Expertise basée sur plus de 5 milliards d'emails traités par an et grâce au concours de neuroscientifiques ayant participé à la conception des contenus.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Vous profitez également de simulation d’attaque totalement personnalisable (</a:t>
            </a:r>
            <a:r>
              <a:rPr lang="fr-FR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lancer le GIF</a:t>
            </a:r>
            <a:r>
              <a:rPr lang="fr-F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et des contenus de sensibilisation gamifiés et multiples afin d’engager vos collaborateurs et de leur donner les bonnes pratiques à avoir face à de réelles cyberattaques.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EFB5E-7594-3342-A535-D3C2C1C6FD2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154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u="sng" dirty="0"/>
              <a:t>Pitch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Avec notre solution Cyber Coach, vous aurez accès à </a:t>
            </a:r>
            <a:r>
              <a:rPr lang="fr-FR" b="1" dirty="0"/>
              <a:t>différentes statistiques </a:t>
            </a:r>
            <a:r>
              <a:rPr lang="fr-FR" dirty="0"/>
              <a:t>tant sur votre </a:t>
            </a:r>
            <a:r>
              <a:rPr lang="fr-FR" b="1" dirty="0"/>
              <a:t>entreprise</a:t>
            </a:r>
            <a:r>
              <a:rPr lang="fr-FR" dirty="0"/>
              <a:t> que sur </a:t>
            </a:r>
            <a:r>
              <a:rPr lang="fr-FR" b="1" dirty="0"/>
              <a:t>chacun de vos collaborateurs </a:t>
            </a:r>
            <a:r>
              <a:rPr lang="fr-FR" dirty="0"/>
              <a:t>(lancer / arrêter le GIF en fonction de l’avancée de votre discours). Vous y retrouverez les résultats des dernières campagnes manuelles et automatisées avec le </a:t>
            </a:r>
            <a:r>
              <a:rPr lang="fr-FR" b="1" dirty="0"/>
              <a:t>taux de vulnérabilité de votre entreprise</a:t>
            </a:r>
            <a:r>
              <a:rPr lang="fr-FR" dirty="0"/>
              <a:t>, </a:t>
            </a:r>
            <a:r>
              <a:rPr lang="fr-FR" b="1" dirty="0"/>
              <a:t>le détail par collaborateur </a:t>
            </a:r>
            <a:r>
              <a:rPr lang="fr-FR" dirty="0"/>
              <a:t>avec leur taux individualisé, vous permettant ainsi de </a:t>
            </a:r>
            <a:r>
              <a:rPr lang="fr-FR" b="1" dirty="0"/>
              <a:t>cibler aux mieux les collaborateurs les plus vulnérables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Notre solution Cyber Coach c’est </a:t>
            </a:r>
            <a:r>
              <a:rPr lang="fr-FR" b="1" dirty="0"/>
              <a:t>200 000 collaborateurs entrainés chaque jour </a:t>
            </a:r>
            <a:r>
              <a:rPr lang="fr-FR" dirty="0"/>
              <a:t>avec des résultats probants car le </a:t>
            </a:r>
            <a:r>
              <a:rPr lang="fr-FR" b="1" dirty="0"/>
              <a:t>taux de vulnérabilité de votre organisation est divisé par 2 en seulement 6 simulations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Sources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/>
                </a:solidFill>
                <a:effectLst/>
                <a:latin typeface="Helvetica" pitchFamily="2" charset="0"/>
              </a:rPr>
              <a:t>Top 3 -&gt; *https://nordlocker.com/ransomware-attack-statistics/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EFB5E-7594-3342-A535-D3C2C1C6FD2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89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94090-DAA0-A1AF-60E7-A8BB7C251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26E50B-FD71-3720-5935-262E84DC7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E60DB1-B20C-5130-9273-7598BBB2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A42A0E-5F88-3158-C024-1A69D26F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DCC0AE-5B1D-DF86-B0B8-7FA66CC6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47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0C6A17-66CF-3559-5D62-25F3C2827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316A55-E155-CA4E-5485-AA5D069F5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BE147D-9B3E-530C-E978-A2CBE6350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FDA6C9-83E6-A242-39BB-D7F8D73D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74572D-877F-E678-1D23-B13C3B1C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20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2D9E38-C08D-58D7-3FA2-CAA96406C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D451C4-E9B5-E51C-8606-35C6DD30A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5B7953-C2A3-E33B-86B4-2B42FC31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C474FC-BCEC-F986-587C-4FE6DD89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4AC4C7-A256-D2C0-8C4B-AD68C8E3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84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EB067957-C8F0-4EDF-A1DB-D7383106D48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84612" y="1386217"/>
            <a:ext cx="3784188" cy="408556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8A2A2B2C-5364-44D2-8CDE-0E72BF4D9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5636" y="1892299"/>
            <a:ext cx="6645059" cy="2629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just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fr-FR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424658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EA9D121-99E4-49A8-B089-02745362B8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520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0193FB-4CEA-4876-9233-9D5288EBD6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617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114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EB067957-C8F0-4EDF-A1DB-D7383106D48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84612" y="1386217"/>
            <a:ext cx="3784188" cy="408556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8A2A2B2C-5364-44D2-8CDE-0E72BF4D9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5636" y="1892299"/>
            <a:ext cx="6645059" cy="2629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just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fr-FR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499938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EB067957-C8F0-4EDF-A1DB-D7383106D48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64018" y="1047749"/>
            <a:ext cx="4762500" cy="47625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049DEA-FC1C-3149-9F5D-28D520119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0709" y="4702667"/>
            <a:ext cx="552266" cy="552622"/>
          </a:xfrm>
          <a:prstGeom prst="rect">
            <a:avLst/>
          </a:prstGeom>
        </p:spPr>
      </p:pic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766D64C3-3E6E-8D4A-8D4A-0B082463C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908201"/>
            <a:ext cx="5481684" cy="2629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just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lang="fr-FR" sz="3600" b="1" kern="1200" dirty="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fr-FR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544657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8DA8C3-313C-4298-8FCD-CB9E049F18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967440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image,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8C40C7BF-B1F9-4020-B49B-5AA26FB98DB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521037" y="2290817"/>
            <a:ext cx="1149926" cy="785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779B06F-2EA3-41B6-88B6-3817964D31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6759"/>
            <a:ext cx="10515600" cy="234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5" name="Espace réservé du titre 1">
            <a:extLst>
              <a:ext uri="{FF2B5EF4-FFF2-40B4-BE49-F238E27FC236}">
                <a16:creationId xmlns:a16="http://schemas.microsoft.com/office/drawing/2014/main" id="{ACA1CCDC-6604-4046-88CD-634AE818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A73AF8B-DAFB-49A9-A7B1-8EAB4740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5136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17B5E-1FFE-A51C-1B98-9D3E2E875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63FCDB-DD76-84BE-429B-97BCCFDC5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433E15-36A2-85FA-1339-65EFC7EC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C9E08-505E-A5CC-E9CD-A0D51284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BEDA8D-6D5E-F487-98BA-186A80D9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328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2 images,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20ACFF7-7D87-4B70-ACD4-73D048FF0B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40028"/>
            <a:ext cx="5041900" cy="2516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7D6AE80C-9BA3-48AD-BE0B-42240164F51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11900" y="3627697"/>
            <a:ext cx="5041900" cy="2516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4A0A388B-57AB-4413-9BE7-07832696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14971D-10C8-A249-9C75-9EFF440E73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832506"/>
            <a:ext cx="5041900" cy="701675"/>
          </a:xfrm>
        </p:spPr>
        <p:txBody>
          <a:bodyPr anchor="b"/>
          <a:lstStyle>
            <a:lvl1pPr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27B1639-0315-E84A-9477-26ADF3D2C2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2826341"/>
            <a:ext cx="5041900" cy="701675"/>
          </a:xfrm>
        </p:spPr>
        <p:txBody>
          <a:bodyPr anchor="b"/>
          <a:lstStyle>
            <a:lvl1pPr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270D53E-3A4F-D242-B9BB-995FE572FA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2999150" y="1973754"/>
            <a:ext cx="720000" cy="720000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47F0A338-287E-2D44-A4F1-7E4A5DDCFE7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8668876" y="1974901"/>
            <a:ext cx="720000" cy="720000"/>
          </a:xfrm>
        </p:spPr>
        <p:txBody>
          <a:bodyPr/>
          <a:lstStyle/>
          <a:p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A105B0C-0F0E-4C4B-A01B-9B0CDA34AE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31149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, 2 images,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8C40C7BF-B1F9-4020-B49B-5AA26FB98DB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203874" y="681037"/>
            <a:ext cx="1149926" cy="9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4A0A388B-57AB-4413-9BE7-07832696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864600" cy="1135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6B6FDB2-FC1E-4D37-9B90-C11B06E299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004163"/>
            <a:ext cx="8864600" cy="198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8E144F82-7941-4EF4-8223-5D9F5058CBA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4218726"/>
            <a:ext cx="8864600" cy="198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 b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0883FF1-6311-4EA8-AB2B-5AABB655F7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242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3002528"/>
            <a:ext cx="5181600" cy="23586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3002528"/>
            <a:ext cx="5181600" cy="23586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E2A77CF6-0B77-426D-8C4C-EEEDDDB333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5513541"/>
            <a:ext cx="10515600" cy="7244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pour une image  10">
            <a:extLst>
              <a:ext uri="{FF2B5EF4-FFF2-40B4-BE49-F238E27FC236}">
                <a16:creationId xmlns:a16="http://schemas.microsoft.com/office/drawing/2014/main" id="{602ECA3A-AE10-4A07-9179-6AD2AA6083F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582258" y="1843089"/>
            <a:ext cx="1179883" cy="1007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/>
              <a:t>Image auteur</a:t>
            </a: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FCB72972-8C1D-43A7-8688-7705814C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73747E5-7122-4318-B4E7-3C31078090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95596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i vi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AD123179-7D2E-4149-9F76-77101F9A5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4" name="Espace réservé pour une image  5">
            <a:extLst>
              <a:ext uri="{FF2B5EF4-FFF2-40B4-BE49-F238E27FC236}">
                <a16:creationId xmlns:a16="http://schemas.microsoft.com/office/drawing/2014/main" id="{691D1F20-F1B3-482D-9725-DEA745AAFEF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38200" y="2626145"/>
            <a:ext cx="1149926" cy="9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7DF6D8B4-A384-4F5C-BFF8-DBB64304D0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80194" y="2603078"/>
            <a:ext cx="1855980" cy="939800"/>
          </a:xfrm>
        </p:spPr>
        <p:txBody>
          <a:bodyPr anchor="ctr">
            <a:normAutofit/>
          </a:bodyPr>
          <a:lstStyle>
            <a:lvl1pPr>
              <a:defRPr sz="1800"/>
            </a:lvl1pPr>
            <a:lvl5pPr>
              <a:defRPr/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2" name="Espace réservé pour une image  5">
            <a:extLst>
              <a:ext uri="{FF2B5EF4-FFF2-40B4-BE49-F238E27FC236}">
                <a16:creationId xmlns:a16="http://schemas.microsoft.com/office/drawing/2014/main" id="{02414079-7203-45CE-A9CD-BCA7149D0D0B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4517837" y="2621057"/>
            <a:ext cx="1149926" cy="9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43" name="Espace réservé du texte 39">
            <a:extLst>
              <a:ext uri="{FF2B5EF4-FFF2-40B4-BE49-F238E27FC236}">
                <a16:creationId xmlns:a16="http://schemas.microsoft.com/office/drawing/2014/main" id="{7FCAC2AA-75C3-4F03-8183-2A5FCEC9E1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59831" y="2597990"/>
            <a:ext cx="1855980" cy="939800"/>
          </a:xfrm>
        </p:spPr>
        <p:txBody>
          <a:bodyPr anchor="ctr">
            <a:normAutofit/>
          </a:bodyPr>
          <a:lstStyle>
            <a:lvl1pPr>
              <a:defRPr sz="1800"/>
            </a:lvl1pPr>
            <a:lvl5pPr>
              <a:defRPr/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4" name="Espace réservé pour une image  5">
            <a:extLst>
              <a:ext uri="{FF2B5EF4-FFF2-40B4-BE49-F238E27FC236}">
                <a16:creationId xmlns:a16="http://schemas.microsoft.com/office/drawing/2014/main" id="{61D4D28C-5A85-4ECD-9FC2-A4B2048A4BAB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8150893" y="2628575"/>
            <a:ext cx="1149926" cy="9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45" name="Espace réservé du texte 39">
            <a:extLst>
              <a:ext uri="{FF2B5EF4-FFF2-40B4-BE49-F238E27FC236}">
                <a16:creationId xmlns:a16="http://schemas.microsoft.com/office/drawing/2014/main" id="{E0BCD51A-6243-4DE6-8CE8-9FCABF26AB5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92887" y="2605508"/>
            <a:ext cx="1855980" cy="939800"/>
          </a:xfrm>
        </p:spPr>
        <p:txBody>
          <a:bodyPr anchor="ctr">
            <a:normAutofit/>
          </a:bodyPr>
          <a:lstStyle>
            <a:lvl1pPr>
              <a:defRPr sz="1800"/>
            </a:lvl1pPr>
            <a:lvl5pPr>
              <a:defRPr/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6" name="Espace réservé pour une image  5">
            <a:extLst>
              <a:ext uri="{FF2B5EF4-FFF2-40B4-BE49-F238E27FC236}">
                <a16:creationId xmlns:a16="http://schemas.microsoft.com/office/drawing/2014/main" id="{A628ED38-F1D0-4133-972D-F6B70AACF36B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38200" y="3960860"/>
            <a:ext cx="1149926" cy="9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47" name="Espace réservé du texte 39">
            <a:extLst>
              <a:ext uri="{FF2B5EF4-FFF2-40B4-BE49-F238E27FC236}">
                <a16:creationId xmlns:a16="http://schemas.microsoft.com/office/drawing/2014/main" id="{94623423-3550-4582-A910-42B751EA23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80194" y="3937793"/>
            <a:ext cx="1855980" cy="939800"/>
          </a:xfrm>
        </p:spPr>
        <p:txBody>
          <a:bodyPr anchor="ctr">
            <a:normAutofit/>
          </a:bodyPr>
          <a:lstStyle>
            <a:lvl1pPr>
              <a:defRPr sz="1800"/>
            </a:lvl1pPr>
            <a:lvl5pPr>
              <a:defRPr/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48" name="Espace réservé pour une image  5">
            <a:extLst>
              <a:ext uri="{FF2B5EF4-FFF2-40B4-BE49-F238E27FC236}">
                <a16:creationId xmlns:a16="http://schemas.microsoft.com/office/drawing/2014/main" id="{876DD6B7-F3DB-4F13-B34D-500808A64071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517837" y="3955772"/>
            <a:ext cx="1149926" cy="9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49" name="Espace réservé du texte 39">
            <a:extLst>
              <a:ext uri="{FF2B5EF4-FFF2-40B4-BE49-F238E27FC236}">
                <a16:creationId xmlns:a16="http://schemas.microsoft.com/office/drawing/2014/main" id="{9C9B4C2C-844A-4558-A23A-4D530F9966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59831" y="3932705"/>
            <a:ext cx="1855980" cy="939800"/>
          </a:xfrm>
        </p:spPr>
        <p:txBody>
          <a:bodyPr anchor="ctr">
            <a:normAutofit/>
          </a:bodyPr>
          <a:lstStyle>
            <a:lvl1pPr>
              <a:defRPr sz="1800"/>
            </a:lvl1pPr>
            <a:lvl5pPr>
              <a:defRPr/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50" name="Espace réservé pour une image  5">
            <a:extLst>
              <a:ext uri="{FF2B5EF4-FFF2-40B4-BE49-F238E27FC236}">
                <a16:creationId xmlns:a16="http://schemas.microsoft.com/office/drawing/2014/main" id="{4A4A9F08-EB90-4767-A859-A2C238CD58B3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50893" y="3963290"/>
            <a:ext cx="1149926" cy="9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51" name="Espace réservé du texte 39">
            <a:extLst>
              <a:ext uri="{FF2B5EF4-FFF2-40B4-BE49-F238E27FC236}">
                <a16:creationId xmlns:a16="http://schemas.microsoft.com/office/drawing/2014/main" id="{864F7938-D5C5-4C58-A11E-E9B0120DF1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92887" y="3940223"/>
            <a:ext cx="1855980" cy="939800"/>
          </a:xfrm>
        </p:spPr>
        <p:txBody>
          <a:bodyPr anchor="ctr">
            <a:normAutofit/>
          </a:bodyPr>
          <a:lstStyle>
            <a:lvl1pPr>
              <a:defRPr sz="1800"/>
            </a:lvl1pPr>
            <a:lvl5pPr>
              <a:defRPr/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9D5EA3-3C9E-4973-8AE7-F41C83D31D4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7541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i vi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ce réservé pour une image  5">
            <a:extLst>
              <a:ext uri="{FF2B5EF4-FFF2-40B4-BE49-F238E27FC236}">
                <a16:creationId xmlns:a16="http://schemas.microsoft.com/office/drawing/2014/main" id="{61D4D28C-5A85-4ECD-9FC2-A4B2048A4BA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037131" y="1598643"/>
            <a:ext cx="2203200" cy="1573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47" name="Espace réservé du texte 39">
            <a:extLst>
              <a:ext uri="{FF2B5EF4-FFF2-40B4-BE49-F238E27FC236}">
                <a16:creationId xmlns:a16="http://schemas.microsoft.com/office/drawing/2014/main" id="{94623423-3550-4582-A910-42B751EA23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42986" y="1932111"/>
            <a:ext cx="5833667" cy="2993779"/>
          </a:xfrm>
        </p:spPr>
        <p:txBody>
          <a:bodyPr anchor="ctr">
            <a:normAutofit/>
          </a:bodyPr>
          <a:lstStyle>
            <a:lvl1pPr>
              <a:defRPr sz="1800"/>
            </a:lvl1pPr>
            <a:lvl5pPr>
              <a:defRPr/>
            </a:lvl5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C8901F99-B755-2443-AC5A-6E70B64CC12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043376" y="3681212"/>
            <a:ext cx="2203200" cy="1573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Image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E81B9A8-E513-1745-86BA-F139374C1D9B}"/>
              </a:ext>
            </a:extLst>
          </p:cNvPr>
          <p:cNvCxnSpPr>
            <a:cxnSpLocks/>
          </p:cNvCxnSpPr>
          <p:nvPr userDrawn="1"/>
        </p:nvCxnSpPr>
        <p:spPr>
          <a:xfrm>
            <a:off x="1058718" y="2387495"/>
            <a:ext cx="0" cy="2082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8130E35-50E4-4AE2-AAFB-E24D2B0229F0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0499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contenu, tab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2EBFD-462E-4E67-937B-D30C12FDA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361" y="571500"/>
            <a:ext cx="3558440" cy="1098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A25A1B-E3EF-4F39-9B96-8EC88B1C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61" y="1805137"/>
            <a:ext cx="35584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51C3EC4-A86A-49A8-B523-754ABD600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927" y="1085803"/>
            <a:ext cx="7127613" cy="4819698"/>
          </a:xfrm>
          <a:prstGeom prst="rect">
            <a:avLst/>
          </a:prstGeom>
        </p:spPr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913966B3-5C69-4761-A05D-2A4AAE8EBD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0164" y="1371600"/>
            <a:ext cx="6532536" cy="421561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560F1-7E58-41EB-8678-71B8A9E0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89251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contenu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6690845-9330-4E28-9441-9787ED6FA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490" y="489539"/>
            <a:ext cx="5448299" cy="1247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20ACFF7-7D87-4B70-ACD4-73D048FF0B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491" y="1955800"/>
            <a:ext cx="5448300" cy="441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8C40C7BF-B1F9-4020-B49B-5AA26FB98DB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467282" y="489538"/>
            <a:ext cx="4001136" cy="587892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73B3A16-7029-44C6-B6DD-7758593B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3730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, contenu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6690845-9330-4E28-9441-9787ED6FA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165" y="1331202"/>
            <a:ext cx="5448299" cy="124777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6BCFD2B-649F-C340-8018-9310CB56B53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0" y="259773"/>
            <a:ext cx="5683827" cy="626644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4">
            <a:extLst>
              <a:ext uri="{FF2B5EF4-FFF2-40B4-BE49-F238E27FC236}">
                <a16:creationId xmlns:a16="http://schemas.microsoft.com/office/drawing/2014/main" id="{F5C96CEB-C4C5-E241-83DE-E01C8B1EBB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2445" y="2950297"/>
            <a:ext cx="4503737" cy="3024187"/>
          </a:xfrm>
        </p:spPr>
        <p:txBody>
          <a:bodyPr/>
          <a:lstStyle/>
          <a:p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B79F4A0-CD8C-44D0-91D7-72699D4B90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85011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C7E3D06-EFB6-478E-823B-E82FAA05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FD48CBF1-CB2C-4932-95BD-E4BA383E3A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9751" y="4229748"/>
            <a:ext cx="3457573" cy="1173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0" name="Espace réservé du texte 28">
            <a:extLst>
              <a:ext uri="{FF2B5EF4-FFF2-40B4-BE49-F238E27FC236}">
                <a16:creationId xmlns:a16="http://schemas.microsoft.com/office/drawing/2014/main" id="{CD66E9C0-CB4B-45EA-8657-C0C6DB9C19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17989" y="4229747"/>
            <a:ext cx="3457573" cy="1173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1" name="Espace réservé du texte 28">
            <a:extLst>
              <a:ext uri="{FF2B5EF4-FFF2-40B4-BE49-F238E27FC236}">
                <a16:creationId xmlns:a16="http://schemas.microsoft.com/office/drawing/2014/main" id="{D3E5917D-95DA-4DD7-A9A3-D8DC88E836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6227" y="4229746"/>
            <a:ext cx="3457573" cy="1173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D5C6B046-CE3E-4F9A-834E-6F8BFD9FE0E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030380" y="2672500"/>
            <a:ext cx="898525" cy="900000"/>
          </a:xfrm>
        </p:spPr>
        <p:txBody>
          <a:bodyPr/>
          <a:lstStyle/>
          <a:p>
            <a:endParaRPr lang="fr-FR"/>
          </a:p>
        </p:txBody>
      </p:sp>
      <p:sp>
        <p:nvSpPr>
          <p:cNvPr id="36" name="Espace réservé pour une image  34">
            <a:extLst>
              <a:ext uri="{FF2B5EF4-FFF2-40B4-BE49-F238E27FC236}">
                <a16:creationId xmlns:a16="http://schemas.microsoft.com/office/drawing/2014/main" id="{F4A7F82F-3B5F-4124-B9B2-26CAF934D9B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46737" y="2672500"/>
            <a:ext cx="898525" cy="900000"/>
          </a:xfrm>
        </p:spPr>
        <p:txBody>
          <a:bodyPr/>
          <a:lstStyle/>
          <a:p>
            <a:endParaRPr lang="fr-FR"/>
          </a:p>
        </p:txBody>
      </p:sp>
      <p:sp>
        <p:nvSpPr>
          <p:cNvPr id="37" name="Espace réservé pour une image  34">
            <a:extLst>
              <a:ext uri="{FF2B5EF4-FFF2-40B4-BE49-F238E27FC236}">
                <a16:creationId xmlns:a16="http://schemas.microsoft.com/office/drawing/2014/main" id="{88B58555-EEA7-4505-A0E7-08274AB3D08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75750" y="2672500"/>
            <a:ext cx="898525" cy="900000"/>
          </a:xfrm>
        </p:spPr>
        <p:txBody>
          <a:bodyPr/>
          <a:lstStyle/>
          <a:p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F70248D-5F75-4E64-8B3D-34C7D314007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1347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EA9D121-99E4-49A8-B089-02745362B8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2726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9305E9-35F8-5A7C-B701-01393A80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F4EC57-158A-B825-0B11-738E1F937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E2E3D0-59F4-0B33-E914-32593FF2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504727-9603-BA0B-C141-1E10D388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A473BF-A0CD-5947-BBCA-4CECE5CD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470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20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43FE4A-EBF8-E528-C651-4CE2782E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6F3AB-6A03-3A61-8BDB-1DFD14C26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DD1584-7490-695D-0995-3EE02C06F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238724-CA75-2C5A-B7F6-0209FE3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C2E647-DDAD-99FF-CF50-3784B471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B2EFD3-3F6E-4461-A52D-5AD3296F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23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5897B-C455-8BD7-235A-B7584DD9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02D59E-75C7-28BE-C841-E75D84891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2B8B64-4956-0C05-7FCF-BAEA74A1C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6C94AC-4661-572E-800E-E6AD0A160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650249-214E-858D-0BF0-F03B71AC7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683D6B-8BC2-EBD3-5B4A-426450F9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6EE826-ACEE-20AD-765E-DFFC0433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CF681A-178C-8728-2E0C-3368C2BE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71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487824-3427-C38C-2927-94114D43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469951-59CF-5AA5-DC70-70E75D85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796BDA1-C4EE-BE34-2CA1-4BB86247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B689BD-9D35-E5A0-E89B-DE86C4F9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076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7CEB6D-A875-A400-9614-A5463A80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AE9C5E-BB22-7B7E-A4F4-D02B1CF0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C779C9-73F2-391B-DB55-70B0C493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13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E71CC-955A-426E-002E-6ED02D20B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F21AD0-E442-CD22-2956-AA3668272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5BFDE0-438F-BA80-900A-33690B7AD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CAE7B7-B4F1-347C-22E2-5F6B7BB9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55449F-1B25-33DA-9FD3-51BB6368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86B39C-BACA-E754-A3AB-FDEE56F7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40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6F3FE-7CCD-D8E1-D725-AD662D0B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A264F76-3B54-6943-F004-1330C151D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80CD22-5C93-7114-DB84-670405739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8F2B33-886A-4780-0CA2-91E75D07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B68133-FB63-C440-82EF-D86F23C37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E5541A-A4E5-EEC5-10CD-AA8D6E5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91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AB4AB8-2E62-FD6C-F0C5-C98B8E1C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1F7ABB-5718-200B-368C-FCB2BD118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F804C8-7A93-6BA6-BCA3-78615FAAE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F27B-1C44-F645-8065-109CD475AB7D}" type="datetimeFigureOut">
              <a:rPr lang="fr-FR" smtClean="0"/>
              <a:t>19/12/2022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498407-FA2E-71D2-74CC-96F7C9126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BB2989-0611-6572-F018-AA336CF7B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C4747-3485-CA4B-B59A-97D5E2FE0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2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F596448C-C009-46C7-A816-1320814F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5B78BDE-B3C5-4691-BCA9-8C245AB9D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04163"/>
            <a:ext cx="10515600" cy="4172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Texte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58CBE62-F3DB-4F92-8420-228ACA245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pc="300">
                <a:solidFill>
                  <a:srgbClr val="FF0000"/>
                </a:solidFill>
              </a:rPr>
              <a:t>MAILINBLACK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13951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Neutra Text" panose="020000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7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33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9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33.png"/><Relationship Id="rId10" Type="http://schemas.openxmlformats.org/officeDocument/2006/relationships/image" Target="../media/image75.png"/><Relationship Id="rId4" Type="http://schemas.openxmlformats.org/officeDocument/2006/relationships/image" Target="../media/image70.svg"/><Relationship Id="rId9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33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8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2C4DAE-C7AE-2446-B025-15BEEDF267CD}"/>
              </a:ext>
            </a:extLst>
          </p:cNvPr>
          <p:cNvSpPr/>
          <p:nvPr/>
        </p:nvSpPr>
        <p:spPr>
          <a:xfrm>
            <a:off x="1853850" y="2423167"/>
            <a:ext cx="8484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>
                <a:latin typeface="Metropolis" pitchFamily="2" charset="77"/>
              </a:rPr>
              <a:t>Sensibilisez et formez</a:t>
            </a:r>
            <a:br>
              <a:rPr lang="fr-FR" sz="4800">
                <a:latin typeface="Metropolis" pitchFamily="2" charset="77"/>
              </a:rPr>
            </a:br>
            <a:r>
              <a:rPr lang="fr-FR" sz="3200">
                <a:latin typeface="Metropolis Light" pitchFamily="2" charset="77"/>
              </a:rPr>
              <a:t>vos collaborateurs face aux cyber risques</a:t>
            </a:r>
            <a:endParaRPr lang="fr-FR" sz="3600">
              <a:latin typeface="Metropolis Light" pitchFamily="2" charset="77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0402127-40F1-5843-BF8E-1B3EE6A0E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86" y="4491171"/>
            <a:ext cx="2570513" cy="5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5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1EF8716-FB39-B447-B652-31B2CFBC9FFD}"/>
              </a:ext>
            </a:extLst>
          </p:cNvPr>
          <p:cNvSpPr/>
          <p:nvPr/>
        </p:nvSpPr>
        <p:spPr>
          <a:xfrm>
            <a:off x="1570158" y="2900237"/>
            <a:ext cx="4146736" cy="2334669"/>
          </a:xfrm>
          <a:prstGeom prst="roundRect">
            <a:avLst>
              <a:gd name="adj" fmla="val 674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212BADBE-47D1-2C05-C1B7-FE8B2D93D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21" y="3081955"/>
            <a:ext cx="438278" cy="43827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E9F8D10-F72A-F0F1-D328-67C4D342F8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5317" b="1184"/>
          <a:stretch/>
        </p:blipFill>
        <p:spPr>
          <a:xfrm>
            <a:off x="-92990" y="6076578"/>
            <a:ext cx="12331483" cy="843415"/>
          </a:xfrm>
          <a:prstGeom prst="roundRect">
            <a:avLst>
              <a:gd name="adj" fmla="val 0"/>
            </a:avLst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C42B93A-D1DD-E041-AF8F-9FBBC691C8F8}"/>
              </a:ext>
            </a:extLst>
          </p:cNvPr>
          <p:cNvSpPr/>
          <p:nvPr/>
        </p:nvSpPr>
        <p:spPr>
          <a:xfrm>
            <a:off x="6514330" y="2457907"/>
            <a:ext cx="4146736" cy="2777000"/>
          </a:xfrm>
          <a:prstGeom prst="roundRect">
            <a:avLst>
              <a:gd name="adj" fmla="val 674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Espace réservé du contenu 7">
            <a:extLst>
              <a:ext uri="{FF2B5EF4-FFF2-40B4-BE49-F238E27FC236}">
                <a16:creationId xmlns:a16="http://schemas.microsoft.com/office/drawing/2014/main" id="{D8133CBE-9D09-D34C-BDC4-2ADFA34BB62C}"/>
              </a:ext>
            </a:extLst>
          </p:cNvPr>
          <p:cNvSpPr txBox="1">
            <a:spLocks/>
          </p:cNvSpPr>
          <p:nvPr/>
        </p:nvSpPr>
        <p:spPr>
          <a:xfrm>
            <a:off x="6827198" y="3255229"/>
            <a:ext cx="3751295" cy="17330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fr-FR" sz="1400" b="1">
                <a:solidFill>
                  <a:schemeClr val="tx1"/>
                </a:solidFill>
              </a:rPr>
              <a:t>Suivi personnalisé par un Customer </a:t>
            </a:r>
            <a:r>
              <a:rPr lang="fr-FR" sz="1400" b="1" err="1">
                <a:solidFill>
                  <a:schemeClr val="tx1"/>
                </a:solidFill>
              </a:rPr>
              <a:t>Success</a:t>
            </a:r>
            <a:r>
              <a:rPr lang="fr-FR" sz="1400" b="1">
                <a:solidFill>
                  <a:schemeClr val="tx1"/>
                </a:solidFill>
              </a:rPr>
              <a:t> Manager (CSM) dédié :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FR" sz="1400">
                <a:solidFill>
                  <a:schemeClr val="tx1"/>
                </a:solidFill>
              </a:rPr>
              <a:t>Analyse de votre taux de vulnérabilité 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FR" sz="1400">
                <a:solidFill>
                  <a:schemeClr val="tx1"/>
                </a:solidFill>
              </a:rPr>
              <a:t>Conseils &amp; préconisations adaptés à votre organisation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fr-FR" sz="1400">
                <a:solidFill>
                  <a:schemeClr val="tx1"/>
                </a:solidFill>
              </a:rPr>
              <a:t>Equipe à votre disposition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7F3B511-A5E0-9641-B713-5F0454D4CFE8}"/>
              </a:ext>
            </a:extLst>
          </p:cNvPr>
          <p:cNvSpPr txBox="1">
            <a:spLocks/>
          </p:cNvSpPr>
          <p:nvPr/>
        </p:nvSpPr>
        <p:spPr>
          <a:xfrm>
            <a:off x="2336159" y="3129611"/>
            <a:ext cx="4631305" cy="5827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0">
                <a:solidFill>
                  <a:schemeClr val="tx1"/>
                </a:solidFill>
                <a:latin typeface="Metropolis Light" pitchFamily="2" charset="77"/>
              </a:rPr>
              <a:t>1</a:t>
            </a:r>
            <a:r>
              <a:rPr kumimoji="0" lang="fr-FR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opolis Light" pitchFamily="2" charset="77"/>
              </a:rPr>
              <a:t>00 licences</a:t>
            </a: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opolis Light" pitchFamily="2" charset="77"/>
            </a:endParaRPr>
          </a:p>
        </p:txBody>
      </p:sp>
      <p:sp>
        <p:nvSpPr>
          <p:cNvPr id="17" name="Espace réservé du contenu 7">
            <a:extLst>
              <a:ext uri="{FF2B5EF4-FFF2-40B4-BE49-F238E27FC236}">
                <a16:creationId xmlns:a16="http://schemas.microsoft.com/office/drawing/2014/main" id="{0E82EAFC-4771-D84A-8DD7-31D63D4C07A0}"/>
              </a:ext>
            </a:extLst>
          </p:cNvPr>
          <p:cNvSpPr txBox="1">
            <a:spLocks/>
          </p:cNvSpPr>
          <p:nvPr/>
        </p:nvSpPr>
        <p:spPr>
          <a:xfrm>
            <a:off x="1812194" y="3741909"/>
            <a:ext cx="3904700" cy="124640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kumimoji="0" lang="fr-FR" sz="14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Mise à disposition de </a:t>
            </a:r>
            <a:r>
              <a:rPr lang="fr-FR" sz="1400" b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plusieurs aides</a:t>
            </a:r>
            <a:r>
              <a:rPr kumimoji="0" lang="fr-FR" sz="14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: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sz="140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Onboarding</a:t>
            </a:r>
            <a:r>
              <a:rPr lang="fr-FR" sz="1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 et pack accompagnement : Tutoriel in-app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fr-FR" sz="1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Equipe à votre disposition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F0BFA5B3-89FD-A44C-9228-4D52FECB43E0}"/>
              </a:ext>
            </a:extLst>
          </p:cNvPr>
          <p:cNvSpPr txBox="1">
            <a:spLocks/>
          </p:cNvSpPr>
          <p:nvPr/>
        </p:nvSpPr>
        <p:spPr>
          <a:xfrm>
            <a:off x="453831" y="1086447"/>
            <a:ext cx="11284336" cy="600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r-FR" sz="2800">
                <a:solidFill>
                  <a:schemeClr val="tx1"/>
                </a:solidFill>
                <a:latin typeface="Metropolis" pitchFamily="2" charset="77"/>
              </a:rPr>
              <a:t>Une équipe qui vous accompagne tout au long de votre parcours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CA39FC-F9B2-832A-086A-D7595C7FBCCD}"/>
              </a:ext>
            </a:extLst>
          </p:cNvPr>
          <p:cNvSpPr txBox="1"/>
          <p:nvPr/>
        </p:nvSpPr>
        <p:spPr>
          <a:xfrm>
            <a:off x="261667" y="1739993"/>
            <a:ext cx="11765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latin typeface="Metropolis Light" pitchFamily="2" charset="77"/>
              </a:rPr>
              <a:t>Nos programmes vous permettent de maximiser la sécurité et la satisfaction de vos collaborateurs </a:t>
            </a:r>
            <a:endParaRPr lang="fr-FR">
              <a:latin typeface="Metropolis Light" pitchFamily="2" charset="77"/>
              <a:ea typeface="Open Sans"/>
              <a:cs typeface="Open Sans"/>
            </a:endParaRPr>
          </a:p>
        </p:txBody>
      </p:sp>
      <p:sp>
        <p:nvSpPr>
          <p:cNvPr id="22" name="Espace réservé du contenu 7">
            <a:extLst>
              <a:ext uri="{FF2B5EF4-FFF2-40B4-BE49-F238E27FC236}">
                <a16:creationId xmlns:a16="http://schemas.microsoft.com/office/drawing/2014/main" id="{4B945F38-7C3D-BC3D-AE6A-F5864BE6F5D6}"/>
              </a:ext>
            </a:extLst>
          </p:cNvPr>
          <p:cNvSpPr txBox="1">
            <a:spLocks/>
          </p:cNvSpPr>
          <p:nvPr/>
        </p:nvSpPr>
        <p:spPr>
          <a:xfrm>
            <a:off x="-889183" y="6396780"/>
            <a:ext cx="7745422" cy="46101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defRPr/>
            </a:pPr>
            <a:r>
              <a:rPr lang="fr-FR" sz="1400" b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Notre Service Client est disponible du lundi au vendredi de 8h à 18h</a:t>
            </a:r>
            <a:endParaRPr lang="fr-FR" b="1">
              <a:solidFill>
                <a:srgbClr val="000000"/>
              </a:solidFill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6F901570-0ED0-9E8D-7F7B-D23B4A2ABA75}"/>
              </a:ext>
            </a:extLst>
          </p:cNvPr>
          <p:cNvSpPr txBox="1">
            <a:spLocks/>
          </p:cNvSpPr>
          <p:nvPr/>
        </p:nvSpPr>
        <p:spPr>
          <a:xfrm>
            <a:off x="7281787" y="2684093"/>
            <a:ext cx="4631305" cy="4532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0">
                <a:solidFill>
                  <a:schemeClr val="tx1"/>
                </a:solidFill>
                <a:latin typeface="Metropolis Light" pitchFamily="2" charset="77"/>
              </a:rPr>
              <a:t>1</a:t>
            </a:r>
            <a:r>
              <a:rPr kumimoji="0" lang="fr-FR" sz="20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opolis Light" pitchFamily="2" charset="77"/>
              </a:rPr>
              <a:t>00 licences</a:t>
            </a:r>
            <a:endParaRPr kumimoji="0" lang="en-US" sz="1800" b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opolis Light" pitchFamily="2" charset="77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59F22A19-0998-D8C5-C273-E3EBD423589D}"/>
              </a:ext>
            </a:extLst>
          </p:cNvPr>
          <p:cNvSpPr txBox="1">
            <a:spLocks/>
          </p:cNvSpPr>
          <p:nvPr/>
        </p:nvSpPr>
        <p:spPr>
          <a:xfrm>
            <a:off x="1917810" y="3052191"/>
            <a:ext cx="726878" cy="659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opoli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F1A555E6-6CC2-6FDC-AB1C-8BDEC095D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09" y="2635146"/>
            <a:ext cx="438278" cy="438278"/>
          </a:xfrm>
          <a:prstGeom prst="rect">
            <a:avLst/>
          </a:prstGeom>
        </p:spPr>
      </p:pic>
      <p:sp>
        <p:nvSpPr>
          <p:cNvPr id="45" name="Titre 1">
            <a:extLst>
              <a:ext uri="{FF2B5EF4-FFF2-40B4-BE49-F238E27FC236}">
                <a16:creationId xmlns:a16="http://schemas.microsoft.com/office/drawing/2014/main" id="{9F4521EC-5DCC-2698-B773-1BB757480C1A}"/>
              </a:ext>
            </a:extLst>
          </p:cNvPr>
          <p:cNvSpPr txBox="1">
            <a:spLocks/>
          </p:cNvSpPr>
          <p:nvPr/>
        </p:nvSpPr>
        <p:spPr>
          <a:xfrm>
            <a:off x="6804620" y="2605382"/>
            <a:ext cx="726878" cy="659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opoli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CE4AAC-BFE1-D152-7D7D-0CD6A9043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87" y="6339350"/>
            <a:ext cx="3169354" cy="34347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82AD41-8669-2F36-AEBD-252EB73784A4}"/>
              </a:ext>
            </a:extLst>
          </p:cNvPr>
          <p:cNvSpPr/>
          <p:nvPr/>
        </p:nvSpPr>
        <p:spPr>
          <a:xfrm>
            <a:off x="357204" y="337699"/>
            <a:ext cx="2704586" cy="38340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84EBF3C-67B6-724B-01FB-0F88D91DD86C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solidFill>
                  <a:schemeClr val="bg1"/>
                </a:solidFill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A7458F7-6DF7-2A2D-EDC5-41905E486C09}"/>
              </a:ext>
            </a:extLst>
          </p:cNvPr>
          <p:cNvSpPr txBox="1">
            <a:spLocks/>
          </p:cNvSpPr>
          <p:nvPr/>
        </p:nvSpPr>
        <p:spPr>
          <a:xfrm>
            <a:off x="745832" y="144442"/>
            <a:ext cx="2524752" cy="57665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Notre accompagnement</a:t>
            </a:r>
            <a:endParaRPr lang="fr-FR" b="1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0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443BA1-1E57-77A1-58B2-3F0785C49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40822" y="-82538"/>
            <a:ext cx="7083255" cy="695515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C5A2631-6FB0-2FEA-765B-19F52939A4D5}"/>
              </a:ext>
            </a:extLst>
          </p:cNvPr>
          <p:cNvSpPr txBox="1">
            <a:spLocks/>
          </p:cNvSpPr>
          <p:nvPr/>
        </p:nvSpPr>
        <p:spPr>
          <a:xfrm>
            <a:off x="1116433" y="2307813"/>
            <a:ext cx="5726956" cy="4527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fr-FR" b="0" i="0">
                <a:solidFill>
                  <a:schemeClr val="tx1"/>
                </a:solidFill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CONTACTEZ-</a:t>
            </a:r>
          </a:p>
          <a:p>
            <a:pPr algn="l"/>
            <a:r>
              <a:rPr lang="fr-FR" sz="9600" b="1">
                <a:solidFill>
                  <a:schemeClr val="tx1"/>
                </a:solidFill>
                <a:latin typeface="Metropolis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NOUS</a:t>
            </a:r>
          </a:p>
        </p:txBody>
      </p:sp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977BE558-A8D8-2440-35D8-1BC94CF5F86E}"/>
              </a:ext>
            </a:extLst>
          </p:cNvPr>
          <p:cNvSpPr txBox="1">
            <a:spLocks/>
          </p:cNvSpPr>
          <p:nvPr/>
        </p:nvSpPr>
        <p:spPr>
          <a:xfrm>
            <a:off x="7731281" y="3361860"/>
            <a:ext cx="4628553" cy="2068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  <a:buClr>
                <a:srgbClr val="EE8714"/>
              </a:buClr>
              <a:defRPr/>
            </a:pPr>
            <a:r>
              <a:rPr lang="fr-FR" sz="1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contact@mailinblack.com</a:t>
            </a:r>
          </a:p>
          <a:p>
            <a:pPr algn="l">
              <a:lnSpc>
                <a:spcPct val="200000"/>
              </a:lnSpc>
              <a:buClr>
                <a:srgbClr val="EE8714"/>
              </a:buClr>
              <a:defRPr/>
            </a:pPr>
            <a:r>
              <a:rPr lang="fr-FR" sz="1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+33 (0)4 88 60 07 80</a:t>
            </a:r>
          </a:p>
          <a:p>
            <a:pPr algn="l">
              <a:lnSpc>
                <a:spcPct val="200000"/>
              </a:lnSpc>
              <a:buClr>
                <a:srgbClr val="EE8714"/>
              </a:buClr>
              <a:defRPr/>
            </a:pPr>
            <a:r>
              <a:rPr lang="fr-FR" sz="1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www.mailinblack.com</a:t>
            </a:r>
          </a:p>
        </p:txBody>
      </p:sp>
      <p:pic>
        <p:nvPicPr>
          <p:cNvPr id="5" name="Graphique 4" descr="Centre d’appels contour">
            <a:extLst>
              <a:ext uri="{FF2B5EF4-FFF2-40B4-BE49-F238E27FC236}">
                <a16:creationId xmlns:a16="http://schemas.microsoft.com/office/drawing/2014/main" id="{7B9A14BE-DFCB-459D-4706-9A9D1E94D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4756" y="4110989"/>
            <a:ext cx="360000" cy="360000"/>
          </a:xfrm>
          <a:prstGeom prst="rect">
            <a:avLst/>
          </a:prstGeom>
        </p:spPr>
      </p:pic>
      <p:pic>
        <p:nvPicPr>
          <p:cNvPr id="6" name="Graphique 5" descr="Enveloppe contour">
            <a:extLst>
              <a:ext uri="{FF2B5EF4-FFF2-40B4-BE49-F238E27FC236}">
                <a16:creationId xmlns:a16="http://schemas.microsoft.com/office/drawing/2014/main" id="{2196DA08-A399-4DD9-844C-14B1897B9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4756" y="3502463"/>
            <a:ext cx="360000" cy="360000"/>
          </a:xfrm>
          <a:prstGeom prst="rect">
            <a:avLst/>
          </a:prstGeom>
        </p:spPr>
      </p:pic>
      <p:pic>
        <p:nvPicPr>
          <p:cNvPr id="7" name="Graphique 6" descr="Curseur contour">
            <a:extLst>
              <a:ext uri="{FF2B5EF4-FFF2-40B4-BE49-F238E27FC236}">
                <a16:creationId xmlns:a16="http://schemas.microsoft.com/office/drawing/2014/main" id="{A6E2A503-C0F2-1760-103A-272C4F3B6B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756" y="4747224"/>
            <a:ext cx="360000" cy="3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E7C0CA-1321-1CBF-9F41-6F5EB73CB0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697" y="618357"/>
            <a:ext cx="2195669" cy="6463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C4813F-FDBF-9592-B217-4B15A9C866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35" y="1483595"/>
            <a:ext cx="2520407" cy="18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80F1E52-95DF-D4EA-0C1A-2C581D53FCDD}"/>
              </a:ext>
            </a:extLst>
          </p:cNvPr>
          <p:cNvSpPr/>
          <p:nvPr/>
        </p:nvSpPr>
        <p:spPr>
          <a:xfrm>
            <a:off x="6213968" y="3727080"/>
            <a:ext cx="5557006" cy="1633499"/>
          </a:xfrm>
          <a:prstGeom prst="roundRect">
            <a:avLst>
              <a:gd name="adj" fmla="val 17757"/>
            </a:avLst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Titre 24">
            <a:extLst>
              <a:ext uri="{FF2B5EF4-FFF2-40B4-BE49-F238E27FC236}">
                <a16:creationId xmlns:a16="http://schemas.microsoft.com/office/drawing/2014/main" id="{2735DB14-DFE9-5C4F-9D8E-98F5509DA489}"/>
              </a:ext>
            </a:extLst>
          </p:cNvPr>
          <p:cNvSpPr txBox="1">
            <a:spLocks/>
          </p:cNvSpPr>
          <p:nvPr/>
        </p:nvSpPr>
        <p:spPr>
          <a:xfrm>
            <a:off x="418229" y="686876"/>
            <a:ext cx="11080635" cy="1259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800" b="1">
                <a:latin typeface="Metropolis" pitchFamily="2" charset="77"/>
              </a:rPr>
              <a:t>Votre </a:t>
            </a:r>
            <a:r>
              <a:rPr lang="fr-FR" sz="2800" b="1" i="0">
                <a:solidFill>
                  <a:srgbClr val="0F0F0F"/>
                </a:solidFill>
                <a:effectLst/>
                <a:latin typeface="Metropolis" panose="00000500000000000000" pitchFamily="2" charset="0"/>
              </a:rPr>
              <a:t>garde du corps numérique face aux cyberattaques</a:t>
            </a:r>
            <a:endParaRPr lang="fr-FR" sz="2800" b="1">
              <a:latin typeface="Metropolis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D48F94-9AF2-BE4B-8298-12C906A06185}"/>
              </a:ext>
            </a:extLst>
          </p:cNvPr>
          <p:cNvSpPr/>
          <p:nvPr/>
        </p:nvSpPr>
        <p:spPr>
          <a:xfrm>
            <a:off x="1717240" y="2575582"/>
            <a:ext cx="1929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d’expertise en cybersécurité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A832F5-6B07-4A4F-83E2-532F57C90210}"/>
              </a:ext>
            </a:extLst>
          </p:cNvPr>
          <p:cNvSpPr txBox="1"/>
          <p:nvPr/>
        </p:nvSpPr>
        <p:spPr>
          <a:xfrm>
            <a:off x="4093114" y="1821950"/>
            <a:ext cx="1279405" cy="14423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fr-FR" sz="5400" b="1">
                <a:latin typeface="Metropolis" pitchFamily="2" charset="77"/>
              </a:rPr>
              <a:t>15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A2CCC-5ABA-6440-A45B-CAE10DEC81BC}"/>
              </a:ext>
            </a:extLst>
          </p:cNvPr>
          <p:cNvSpPr/>
          <p:nvPr/>
        </p:nvSpPr>
        <p:spPr>
          <a:xfrm>
            <a:off x="3851841" y="2575582"/>
            <a:ext cx="201134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organisations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protégées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6E2AF4-35FC-1646-A90A-0555D9FC55F1}"/>
              </a:ext>
            </a:extLst>
          </p:cNvPr>
          <p:cNvSpPr txBox="1"/>
          <p:nvPr/>
        </p:nvSpPr>
        <p:spPr>
          <a:xfrm>
            <a:off x="8377593" y="1810314"/>
            <a:ext cx="1095606" cy="1442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3200" b="1">
                <a:latin typeface="Metropolis" pitchFamily="2" charset="77"/>
              </a:rPr>
              <a:t>+</a:t>
            </a:r>
            <a:r>
              <a:rPr lang="fr-FR" b="1">
                <a:latin typeface="Metropolis" pitchFamily="2" charset="77"/>
              </a:rPr>
              <a:t> </a:t>
            </a:r>
            <a:r>
              <a:rPr lang="fr-FR" sz="5400" b="1">
                <a:latin typeface="Metropolis" pitchFamily="2" charset="77"/>
              </a:rPr>
              <a:t>1</a:t>
            </a:r>
            <a:endParaRPr lang="fr-FR" sz="5400" b="1" baseline="30000">
              <a:latin typeface="Metropolis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2A6846-6E39-DC44-A2A4-F875C2F67D53}"/>
              </a:ext>
            </a:extLst>
          </p:cNvPr>
          <p:cNvSpPr/>
          <p:nvPr/>
        </p:nvSpPr>
        <p:spPr>
          <a:xfrm>
            <a:off x="8053749" y="2618164"/>
            <a:ext cx="2251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d’emails bloqués</a:t>
            </a:r>
          </a:p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chaque année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77C9C78-89DB-6741-AE9B-F42A09644DCB}"/>
              </a:ext>
            </a:extLst>
          </p:cNvPr>
          <p:cNvSpPr txBox="1"/>
          <p:nvPr/>
        </p:nvSpPr>
        <p:spPr>
          <a:xfrm>
            <a:off x="1920740" y="1821950"/>
            <a:ext cx="1522427" cy="9448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5400" b="1">
                <a:latin typeface="Metropolis" pitchFamily="2" charset="77"/>
              </a:rPr>
              <a:t>20</a:t>
            </a:r>
            <a:endParaRPr lang="fr-FR" sz="5400" b="1" baseline="30000">
              <a:latin typeface="Metropolis" pitchFamily="2" charset="77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A9340BAD-1246-3547-BDBE-E4808BB00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756" y="241416"/>
            <a:ext cx="2042769" cy="6013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EAFA030-8013-8543-8077-8450B24492FF}"/>
              </a:ext>
            </a:extLst>
          </p:cNvPr>
          <p:cNvSpPr/>
          <p:nvPr/>
        </p:nvSpPr>
        <p:spPr>
          <a:xfrm>
            <a:off x="9292249" y="1944110"/>
            <a:ext cx="160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>
                <a:latin typeface="Metropolis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milliard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E160B-181F-C043-8901-36A91A8D850A}"/>
              </a:ext>
            </a:extLst>
          </p:cNvPr>
          <p:cNvSpPr/>
          <p:nvPr/>
        </p:nvSpPr>
        <p:spPr>
          <a:xfrm>
            <a:off x="3111299" y="1942100"/>
            <a:ext cx="160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>
                <a:latin typeface="Metropolis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ans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ABB85B-9F18-6246-8FA2-AA23AA697A7E}"/>
              </a:ext>
            </a:extLst>
          </p:cNvPr>
          <p:cNvSpPr/>
          <p:nvPr/>
        </p:nvSpPr>
        <p:spPr>
          <a:xfrm>
            <a:off x="5094720" y="1940673"/>
            <a:ext cx="160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>
                <a:latin typeface="Metropolis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mille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EB984B68-4198-AD41-B537-A0BF8CEB784B}"/>
              </a:ext>
            </a:extLst>
          </p:cNvPr>
          <p:cNvSpPr/>
          <p:nvPr/>
        </p:nvSpPr>
        <p:spPr>
          <a:xfrm>
            <a:off x="378474" y="337699"/>
            <a:ext cx="2106584" cy="38340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CFB49C6-9E02-B74C-A2A7-03484D6363FC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solidFill>
                  <a:schemeClr val="bg1"/>
                </a:solidFill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0BCDB1DA-9923-614C-B190-2E4FF7DBA1AB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2800655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À propos de nous</a:t>
            </a: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2CDC61DF-48C4-B047-B1BD-C9DECC48C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2490" y="2259067"/>
            <a:ext cx="288699" cy="2886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029DE3C-36EB-2C1C-9F7D-CDB868ADFD5A}"/>
              </a:ext>
            </a:extLst>
          </p:cNvPr>
          <p:cNvSpPr txBox="1"/>
          <p:nvPr/>
        </p:nvSpPr>
        <p:spPr>
          <a:xfrm>
            <a:off x="6174327" y="1844891"/>
            <a:ext cx="1458721" cy="1442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fr-FR" sz="5400" b="1">
                <a:latin typeface="Metropolis" pitchFamily="2" charset="77"/>
              </a:rPr>
              <a:t>96</a:t>
            </a:r>
            <a:endParaRPr lang="fr-FR" sz="5400" b="1" baseline="30000">
              <a:latin typeface="Metropoli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8FB11-F7EE-A17F-6F75-FB2D21EA1913}"/>
              </a:ext>
            </a:extLst>
          </p:cNvPr>
          <p:cNvSpPr/>
          <p:nvPr/>
        </p:nvSpPr>
        <p:spPr>
          <a:xfrm>
            <a:off x="5938974" y="2611275"/>
            <a:ext cx="1929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nos clients </a:t>
            </a:r>
          </a:p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renouvellent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701910-C379-412E-3487-5F08F7196F9A}"/>
              </a:ext>
            </a:extLst>
          </p:cNvPr>
          <p:cNvSpPr/>
          <p:nvPr/>
        </p:nvSpPr>
        <p:spPr>
          <a:xfrm>
            <a:off x="7334098" y="1965804"/>
            <a:ext cx="6401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>
                <a:latin typeface="Metropolis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%</a:t>
            </a:r>
          </a:p>
        </p:txBody>
      </p:sp>
      <p:sp>
        <p:nvSpPr>
          <p:cNvPr id="1029" name="Rectangle : coins arrondis 1028">
            <a:extLst>
              <a:ext uri="{FF2B5EF4-FFF2-40B4-BE49-F238E27FC236}">
                <a16:creationId xmlns:a16="http://schemas.microsoft.com/office/drawing/2014/main" id="{FCD6F80C-8D07-DAAE-A7D2-1C16D820E0E7}"/>
              </a:ext>
            </a:extLst>
          </p:cNvPr>
          <p:cNvSpPr/>
          <p:nvPr/>
        </p:nvSpPr>
        <p:spPr>
          <a:xfrm>
            <a:off x="489922" y="3731141"/>
            <a:ext cx="5557006" cy="1633499"/>
          </a:xfrm>
          <a:prstGeom prst="roundRect">
            <a:avLst>
              <a:gd name="adj" fmla="val 17757"/>
            </a:avLst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31" name="Titre 1">
            <a:extLst>
              <a:ext uri="{FF2B5EF4-FFF2-40B4-BE49-F238E27FC236}">
                <a16:creationId xmlns:a16="http://schemas.microsoft.com/office/drawing/2014/main" id="{1647B017-FA74-11C2-0CC2-AF00D7F7AA04}"/>
              </a:ext>
            </a:extLst>
          </p:cNvPr>
          <p:cNvSpPr txBox="1">
            <a:spLocks/>
          </p:cNvSpPr>
          <p:nvPr/>
        </p:nvSpPr>
        <p:spPr>
          <a:xfrm>
            <a:off x="847330" y="4414861"/>
            <a:ext cx="4842192" cy="6652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>
                <a:solidFill>
                  <a:schemeClr val="tx1"/>
                </a:solidFill>
                <a:latin typeface="Metropolis" pitchFamily="2" charset="77"/>
                <a:ea typeface="Open Sans Semibold"/>
                <a:cs typeface="Open Sans Semibold"/>
              </a:rPr>
              <a:t>Protection des messageries professionnelles</a:t>
            </a:r>
            <a:endParaRPr lang="fr-FR" sz="1600">
              <a:solidFill>
                <a:schemeClr val="tx1"/>
              </a:solidFill>
              <a:latin typeface="Metropolis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034" name="Titre 1">
            <a:extLst>
              <a:ext uri="{FF2B5EF4-FFF2-40B4-BE49-F238E27FC236}">
                <a16:creationId xmlns:a16="http://schemas.microsoft.com/office/drawing/2014/main" id="{2BE439D9-6EF6-A31F-145B-D0277A3CE9F5}"/>
              </a:ext>
            </a:extLst>
          </p:cNvPr>
          <p:cNvSpPr txBox="1">
            <a:spLocks/>
          </p:cNvSpPr>
          <p:nvPr/>
        </p:nvSpPr>
        <p:spPr>
          <a:xfrm>
            <a:off x="6611219" y="4418580"/>
            <a:ext cx="4762505" cy="10100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>
                <a:solidFill>
                  <a:schemeClr val="tx1"/>
                </a:solidFill>
                <a:latin typeface="Metropolis" pitchFamily="2" charset="77"/>
                <a:ea typeface="Open Sans Semibold"/>
                <a:cs typeface="Open Sans Semibold"/>
              </a:rPr>
              <a:t>Sensibilisation et formation des collaborateurs</a:t>
            </a:r>
          </a:p>
        </p:txBody>
      </p:sp>
      <p:pic>
        <p:nvPicPr>
          <p:cNvPr id="12" name="Picture 2" descr="HEXATRUST – Cloud Computing &amp;amp; Cybersecurity">
            <a:extLst>
              <a:ext uri="{FF2B5EF4-FFF2-40B4-BE49-F238E27FC236}">
                <a16:creationId xmlns:a16="http://schemas.microsoft.com/office/drawing/2014/main" id="{0811ABCE-2C84-AFD9-36D3-4CDFF39D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420" y="6197443"/>
            <a:ext cx="1111912" cy="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ECH.GOUV : L&amp;#39;État lance un programme pour accélérer la transformation  numérique du service public | numerique.gouv.fr">
            <a:extLst>
              <a:ext uri="{FF2B5EF4-FFF2-40B4-BE49-F238E27FC236}">
                <a16:creationId xmlns:a16="http://schemas.microsoft.com/office/drawing/2014/main" id="{EF0A039C-310E-D9D9-F3B0-1E4253D1D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837" y="6239479"/>
            <a:ext cx="780726" cy="4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Secteur à l&amp;#39;affiche - avril 2019 | Direction générale du Trésor">
            <a:extLst>
              <a:ext uri="{FF2B5EF4-FFF2-40B4-BE49-F238E27FC236}">
                <a16:creationId xmlns:a16="http://schemas.microsoft.com/office/drawing/2014/main" id="{583848B6-EDFC-E04F-7EEF-4108214C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077" y="6248719"/>
            <a:ext cx="431729" cy="3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C69444D-4C88-1BEB-0AD1-AE062EFE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03" y="6227313"/>
            <a:ext cx="395975" cy="3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B5962F3-9FBE-E6E7-89A8-DEBE57A2A230}"/>
              </a:ext>
            </a:extLst>
          </p:cNvPr>
          <p:cNvSpPr txBox="1"/>
          <p:nvPr/>
        </p:nvSpPr>
        <p:spPr>
          <a:xfrm>
            <a:off x="746341" y="6239479"/>
            <a:ext cx="1442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0">
                <a:solidFill>
                  <a:srgbClr val="0F0F0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Lauréat du Grand Défi Cybersécurité</a:t>
            </a:r>
            <a:endParaRPr lang="fr-FR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Picture 6" descr="Syntec Numérique | aivancity">
            <a:extLst>
              <a:ext uri="{FF2B5EF4-FFF2-40B4-BE49-F238E27FC236}">
                <a16:creationId xmlns:a16="http://schemas.microsoft.com/office/drawing/2014/main" id="{53C1A498-6F9C-BE31-6DE9-A2C1F32D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84" y="6217400"/>
            <a:ext cx="863412" cy="4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C7485F5-8CF7-E767-A582-70FB8AC3D14A}"/>
              </a:ext>
            </a:extLst>
          </p:cNvPr>
          <p:cNvCxnSpPr>
            <a:cxnSpLocks/>
          </p:cNvCxnSpPr>
          <p:nvPr/>
        </p:nvCxnSpPr>
        <p:spPr>
          <a:xfrm flipH="1">
            <a:off x="7598066" y="6279205"/>
            <a:ext cx="1" cy="347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B71F8289-F5C7-F870-3347-B781E678F888}"/>
              </a:ext>
            </a:extLst>
          </p:cNvPr>
          <p:cNvSpPr txBox="1"/>
          <p:nvPr/>
        </p:nvSpPr>
        <p:spPr>
          <a:xfrm>
            <a:off x="4457687" y="5966863"/>
            <a:ext cx="29717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b="1" i="0">
                <a:solidFill>
                  <a:srgbClr val="0F0F0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partenariats engagés et engageants</a:t>
            </a:r>
            <a:endParaRPr lang="fr-FR" sz="1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Image 39" descr="Une image contenant signe, fenêtre, dessin, horloge&#10;&#10;Description générée automatiquement">
            <a:extLst>
              <a:ext uri="{FF2B5EF4-FFF2-40B4-BE49-F238E27FC236}">
                <a16:creationId xmlns:a16="http://schemas.microsoft.com/office/drawing/2014/main" id="{163FF218-CD98-4165-E2AB-09EA5EB2CB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85" y="6329391"/>
            <a:ext cx="495166" cy="247583"/>
          </a:xfrm>
          <a:prstGeom prst="rect">
            <a:avLst/>
          </a:prstGeom>
        </p:spPr>
      </p:pic>
      <p:pic>
        <p:nvPicPr>
          <p:cNvPr id="42" name="Image 4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97F3D6B-1B3C-8A99-544F-6ECC4C83E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56" y="6312407"/>
            <a:ext cx="776762" cy="281551"/>
          </a:xfrm>
          <a:prstGeom prst="rect">
            <a:avLst/>
          </a:prstGeom>
        </p:spPr>
      </p:pic>
      <p:pic>
        <p:nvPicPr>
          <p:cNvPr id="43" name="Image 4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98D43CA-1FA5-B62B-3E5E-4B5FA58A8D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24173" r="512" b="25828"/>
          <a:stretch/>
        </p:blipFill>
        <p:spPr>
          <a:xfrm>
            <a:off x="8733227" y="6329391"/>
            <a:ext cx="495165" cy="247583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0129D639-CABF-0505-776F-E02E4DF6A3A4}"/>
              </a:ext>
            </a:extLst>
          </p:cNvPr>
          <p:cNvSpPr txBox="1"/>
          <p:nvPr/>
        </p:nvSpPr>
        <p:spPr>
          <a:xfrm>
            <a:off x="7910128" y="5966863"/>
            <a:ext cx="36756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b="1" i="0">
                <a:solidFill>
                  <a:srgbClr val="0F0F0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solutions référencées auprès des centrales d’achat</a:t>
            </a:r>
            <a:endParaRPr lang="fr-FR" sz="1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3CDCD34-F067-5018-EDD2-532A22AA5657}"/>
              </a:ext>
            </a:extLst>
          </p:cNvPr>
          <p:cNvSpPr txBox="1"/>
          <p:nvPr/>
        </p:nvSpPr>
        <p:spPr>
          <a:xfrm>
            <a:off x="2482694" y="6239479"/>
            <a:ext cx="993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0">
                <a:solidFill>
                  <a:srgbClr val="0F0F0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 catalogue </a:t>
            </a:r>
            <a:r>
              <a:rPr lang="fr-FR" sz="1000" i="0" err="1">
                <a:solidFill>
                  <a:srgbClr val="0F0F0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Tech.Gouv</a:t>
            </a:r>
            <a:endParaRPr lang="fr-FR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842FD3E0-7750-872C-CD56-B560A09958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0" y="6232826"/>
            <a:ext cx="331724" cy="413417"/>
          </a:xfrm>
          <a:prstGeom prst="rect">
            <a:avLst/>
          </a:prstGeom>
        </p:spPr>
      </p:pic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8D7F09B-195F-6F2C-9983-8A45F243DD78}"/>
              </a:ext>
            </a:extLst>
          </p:cNvPr>
          <p:cNvCxnSpPr>
            <a:cxnSpLocks/>
          </p:cNvCxnSpPr>
          <p:nvPr/>
        </p:nvCxnSpPr>
        <p:spPr>
          <a:xfrm flipH="1">
            <a:off x="4201497" y="6262107"/>
            <a:ext cx="1" cy="347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2" descr="Accedian référencé par la Centrale d'achat de l'informatique hospitalière ( CAIH)">
            <a:extLst>
              <a:ext uri="{FF2B5EF4-FFF2-40B4-BE49-F238E27FC236}">
                <a16:creationId xmlns:a16="http://schemas.microsoft.com/office/drawing/2014/main" id="{BE9DB6A8-2DFF-77A5-2C31-08227106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039" y="6330945"/>
            <a:ext cx="769224" cy="24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groupe logiciel Archives - Fusiondirectory est une solution de gestion des  identités">
            <a:extLst>
              <a:ext uri="{FF2B5EF4-FFF2-40B4-BE49-F238E27FC236}">
                <a16:creationId xmlns:a16="http://schemas.microsoft.com/office/drawing/2014/main" id="{8B3AFD74-009D-1540-B375-11824F4FB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274" y="6253692"/>
            <a:ext cx="467727" cy="3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ZoneTexte 1023">
            <a:extLst>
              <a:ext uri="{FF2B5EF4-FFF2-40B4-BE49-F238E27FC236}">
                <a16:creationId xmlns:a16="http://schemas.microsoft.com/office/drawing/2014/main" id="{DCC5C3B0-659D-2AAC-E2D2-66A8980D47C7}"/>
              </a:ext>
            </a:extLst>
          </p:cNvPr>
          <p:cNvSpPr txBox="1"/>
          <p:nvPr/>
        </p:nvSpPr>
        <p:spPr>
          <a:xfrm>
            <a:off x="427666" y="5941164"/>
            <a:ext cx="34241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b="1" i="0">
                <a:solidFill>
                  <a:srgbClr val="0F0F0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entreprise reconnue par le gouvernement</a:t>
            </a:r>
            <a:endParaRPr lang="fr-FR" sz="1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BEA200D-3AB7-B7B9-4CBA-C730F275FBC5}"/>
              </a:ext>
            </a:extLst>
          </p:cNvPr>
          <p:cNvSpPr txBox="1">
            <a:spLocks/>
          </p:cNvSpPr>
          <p:nvPr/>
        </p:nvSpPr>
        <p:spPr>
          <a:xfrm>
            <a:off x="847329" y="4819798"/>
            <a:ext cx="4842193" cy="6652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fr-FR" sz="1400" b="0" i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Filtrage avancé</a:t>
            </a: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fr-FR" sz="1400" b="0" i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IA propriétaire     Gain de productivité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3AD2EE3-09F5-7AC8-CBDB-74FA7A84A89E}"/>
              </a:ext>
            </a:extLst>
          </p:cNvPr>
          <p:cNvSpPr txBox="1">
            <a:spLocks/>
          </p:cNvSpPr>
          <p:nvPr/>
        </p:nvSpPr>
        <p:spPr>
          <a:xfrm>
            <a:off x="6226712" y="4806333"/>
            <a:ext cx="5531519" cy="6652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fr-FR" sz="1400" b="0" i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 complet     Programme automatisé     Formation adaptée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B368207-3925-A0AB-1715-AF1F7F7EB73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151" y="3965508"/>
            <a:ext cx="1186310" cy="322367"/>
          </a:xfrm>
          <a:prstGeom prst="rect">
            <a:avLst/>
          </a:prstGeom>
        </p:spPr>
      </p:pic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C8E2F08E-294A-0B41-E708-3809E26816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86" y="3967761"/>
            <a:ext cx="1556571" cy="3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1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211B803-6145-F046-B51D-0BC9F9779F5B}"/>
              </a:ext>
            </a:extLst>
          </p:cNvPr>
          <p:cNvSpPr/>
          <p:nvPr/>
        </p:nvSpPr>
        <p:spPr>
          <a:xfrm>
            <a:off x="394031" y="3571770"/>
            <a:ext cx="2680654" cy="1740454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4E8BDFA-26F3-AC43-A4E1-1CD2EC57B068}"/>
              </a:ext>
            </a:extLst>
          </p:cNvPr>
          <p:cNvSpPr/>
          <p:nvPr/>
        </p:nvSpPr>
        <p:spPr>
          <a:xfrm>
            <a:off x="3273983" y="3277148"/>
            <a:ext cx="2680654" cy="2035076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64D674B-980C-D24F-9D47-CACB2951C53A}"/>
              </a:ext>
            </a:extLst>
          </p:cNvPr>
          <p:cNvSpPr/>
          <p:nvPr/>
        </p:nvSpPr>
        <p:spPr>
          <a:xfrm>
            <a:off x="6153935" y="3007107"/>
            <a:ext cx="2680654" cy="2305117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C53BDABC-F29D-DA49-9DDF-7168E41CA288}"/>
              </a:ext>
            </a:extLst>
          </p:cNvPr>
          <p:cNvSpPr/>
          <p:nvPr/>
        </p:nvSpPr>
        <p:spPr>
          <a:xfrm>
            <a:off x="9033887" y="2483463"/>
            <a:ext cx="2680654" cy="2828761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AE9DFB1-FD5B-A14D-9D57-3081D0DC427E}"/>
              </a:ext>
            </a:extLst>
          </p:cNvPr>
          <p:cNvSpPr/>
          <p:nvPr/>
        </p:nvSpPr>
        <p:spPr>
          <a:xfrm>
            <a:off x="541714" y="3840897"/>
            <a:ext cx="2532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Entreprises ciblées par des cyberattaques :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EEA2F858-8DFF-2F42-887E-CC7B4E528BC3}"/>
              </a:ext>
            </a:extLst>
          </p:cNvPr>
          <p:cNvSpPr txBox="1"/>
          <p:nvPr/>
        </p:nvSpPr>
        <p:spPr>
          <a:xfrm>
            <a:off x="2107694" y="4377747"/>
            <a:ext cx="71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>
                <a:latin typeface="Metropolis" pitchFamily="2" charset="77"/>
              </a:rPr>
              <a:t>43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C2F69A48-12DF-4D45-930E-6BBB7D7F4A61}"/>
              </a:ext>
            </a:extLst>
          </p:cNvPr>
          <p:cNvSpPr txBox="1"/>
          <p:nvPr/>
        </p:nvSpPr>
        <p:spPr>
          <a:xfrm>
            <a:off x="2661968" y="4416289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latin typeface="Metropolis" pitchFamily="2" charset="77"/>
              </a:rPr>
              <a:t>%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7074AF5-8FAC-7545-A15B-40A276C28621}"/>
              </a:ext>
            </a:extLst>
          </p:cNvPr>
          <p:cNvSpPr txBox="1"/>
          <p:nvPr/>
        </p:nvSpPr>
        <p:spPr>
          <a:xfrm>
            <a:off x="2163449" y="4883020"/>
            <a:ext cx="8165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2021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6D315621-ADE1-7D47-8E2D-CEC6D0511BEA}"/>
              </a:ext>
            </a:extLst>
          </p:cNvPr>
          <p:cNvSpPr txBox="1"/>
          <p:nvPr/>
        </p:nvSpPr>
        <p:spPr>
          <a:xfrm>
            <a:off x="559462" y="4408048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>
                <a:latin typeface="Metropolis" pitchFamily="2" charset="77"/>
              </a:rPr>
              <a:t>38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00C27FEF-CD63-804D-9D49-5D4B485C4A58}"/>
              </a:ext>
            </a:extLst>
          </p:cNvPr>
          <p:cNvSpPr txBox="1"/>
          <p:nvPr/>
        </p:nvSpPr>
        <p:spPr>
          <a:xfrm>
            <a:off x="1057072" y="4442363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Metropolis" pitchFamily="2" charset="77"/>
              </a:rPr>
              <a:t>%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33990D23-2B75-2A40-ACB3-2CD4B60514E7}"/>
              </a:ext>
            </a:extLst>
          </p:cNvPr>
          <p:cNvSpPr txBox="1"/>
          <p:nvPr/>
        </p:nvSpPr>
        <p:spPr>
          <a:xfrm>
            <a:off x="1321997" y="4515883"/>
            <a:ext cx="816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+5</a:t>
            </a:r>
            <a:r>
              <a:rPr lang="fr-FR" sz="1400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pts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B918943E-DF68-0B48-9080-9B2A47F91CFC}"/>
              </a:ext>
            </a:extLst>
          </p:cNvPr>
          <p:cNvSpPr/>
          <p:nvPr/>
        </p:nvSpPr>
        <p:spPr>
          <a:xfrm>
            <a:off x="394031" y="3248543"/>
            <a:ext cx="2680654" cy="35262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sz="1600">
                <a:solidFill>
                  <a:schemeClr val="bg1"/>
                </a:solidFill>
                <a:latin typeface="Metropolis Light" pitchFamily="2" charset="77"/>
                <a:ea typeface="+mj-ea"/>
                <a:cs typeface="+mj-cs"/>
              </a:rPr>
              <a:t> Augmentation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B164FF75-41AB-C646-AFDA-0B7E779162D3}"/>
              </a:ext>
            </a:extLst>
          </p:cNvPr>
          <p:cNvSpPr/>
          <p:nvPr/>
        </p:nvSpPr>
        <p:spPr>
          <a:xfrm>
            <a:off x="3284685" y="3016289"/>
            <a:ext cx="2680654" cy="3578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sz="1600">
                <a:solidFill>
                  <a:schemeClr val="bg1"/>
                </a:solidFill>
                <a:latin typeface="Metropolis Light" pitchFamily="2" charset="77"/>
                <a:ea typeface="+mj-ea"/>
                <a:cs typeface="+mj-cs"/>
              </a:rPr>
              <a:t>Récurrence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065C7526-4A40-9E4C-85F9-554C2DBB19FC}"/>
              </a:ext>
            </a:extLst>
          </p:cNvPr>
          <p:cNvSpPr/>
          <p:nvPr/>
        </p:nvSpPr>
        <p:spPr>
          <a:xfrm>
            <a:off x="9033887" y="2377830"/>
            <a:ext cx="2680654" cy="3578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sz="1600">
                <a:solidFill>
                  <a:schemeClr val="bg1"/>
                </a:solidFill>
                <a:latin typeface="Metropolis Light" pitchFamily="2" charset="77"/>
                <a:ea typeface="+mj-ea"/>
                <a:cs typeface="+mj-cs"/>
              </a:rPr>
              <a:t> Diversification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AF88602-4C7D-304C-80F6-DFA6D926F8B7}"/>
              </a:ext>
            </a:extLst>
          </p:cNvPr>
          <p:cNvSpPr txBox="1"/>
          <p:nvPr/>
        </p:nvSpPr>
        <p:spPr>
          <a:xfrm>
            <a:off x="4208070" y="4495376"/>
            <a:ext cx="1315075" cy="44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entreprises : </a:t>
            </a:r>
            <a:r>
              <a:rPr lang="fr-FR" sz="1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de 5 fois 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533B1FB7-6A5D-A34F-883B-C5E7BEA9E1B0}"/>
              </a:ext>
            </a:extLst>
          </p:cNvPr>
          <p:cNvSpPr/>
          <p:nvPr/>
        </p:nvSpPr>
        <p:spPr>
          <a:xfrm>
            <a:off x="6153935" y="2755300"/>
            <a:ext cx="2680654" cy="35788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fr-FR" sz="1600">
                <a:solidFill>
                  <a:schemeClr val="bg1"/>
                </a:solidFill>
                <a:latin typeface="Metropolis Light" pitchFamily="2" charset="77"/>
                <a:ea typeface="+mj-ea"/>
                <a:cs typeface="+mj-cs"/>
              </a:rPr>
              <a:t>Contextualisation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266DF1D-0C6A-7E41-8A8F-5C50CE2B8BB2}"/>
              </a:ext>
            </a:extLst>
          </p:cNvPr>
          <p:cNvSpPr txBox="1"/>
          <p:nvPr/>
        </p:nvSpPr>
        <p:spPr>
          <a:xfrm>
            <a:off x="3409500" y="4402655"/>
            <a:ext cx="67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latin typeface="Metropolis" pitchFamily="2" charset="77"/>
              </a:rPr>
              <a:t>28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1D9F788-DB02-3A46-BE4E-65D0AA64A77B}"/>
              </a:ext>
            </a:extLst>
          </p:cNvPr>
          <p:cNvSpPr txBox="1"/>
          <p:nvPr/>
        </p:nvSpPr>
        <p:spPr>
          <a:xfrm>
            <a:off x="3899542" y="4437926"/>
            <a:ext cx="33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Metropolis" pitchFamily="2" charset="77"/>
              </a:rPr>
              <a:t>%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E90B723-1D95-71CF-974A-0CB5376878C2}"/>
              </a:ext>
            </a:extLst>
          </p:cNvPr>
          <p:cNvCxnSpPr/>
          <p:nvPr/>
        </p:nvCxnSpPr>
        <p:spPr>
          <a:xfrm>
            <a:off x="1378580" y="4802952"/>
            <a:ext cx="729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1CE1B971-3494-71F3-3201-E44A5F87B59F}"/>
              </a:ext>
            </a:extLst>
          </p:cNvPr>
          <p:cNvSpPr txBox="1"/>
          <p:nvPr/>
        </p:nvSpPr>
        <p:spPr>
          <a:xfrm>
            <a:off x="559461" y="4887534"/>
            <a:ext cx="8165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7FB28C-3EB0-93D6-0670-DF68C0059B5E}"/>
              </a:ext>
            </a:extLst>
          </p:cNvPr>
          <p:cNvSpPr txBox="1">
            <a:spLocks/>
          </p:cNvSpPr>
          <p:nvPr/>
        </p:nvSpPr>
        <p:spPr>
          <a:xfrm>
            <a:off x="9502952" y="2758442"/>
            <a:ext cx="2475142" cy="246548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lnSpc>
                <a:spcPct val="16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fr-FR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Spear</a:t>
            </a: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Phishing</a:t>
            </a:r>
          </a:p>
          <a:p>
            <a:pPr>
              <a:lnSpc>
                <a:spcPct val="16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Matériel piégé</a:t>
            </a:r>
          </a:p>
          <a:p>
            <a:pPr>
              <a:lnSpc>
                <a:spcPct val="16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Fraude au président</a:t>
            </a:r>
          </a:p>
          <a:p>
            <a:pPr>
              <a:lnSpc>
                <a:spcPct val="16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Ransomware</a:t>
            </a:r>
          </a:p>
          <a:p>
            <a:pPr>
              <a:lnSpc>
                <a:spcPct val="16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Logiciel espion</a:t>
            </a:r>
          </a:p>
          <a:p>
            <a:pPr>
              <a:lnSpc>
                <a:spcPct val="16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 Codes</a:t>
            </a:r>
          </a:p>
          <a:p>
            <a:pPr>
              <a:lnSpc>
                <a:spcPct val="16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Déni de service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AE6BC8D-F0F3-CF5E-17DE-CC1F3A25D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4704" y="3277148"/>
            <a:ext cx="217140" cy="11844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B4C3C5E-12E1-10F3-7F9F-3F8B1F14A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5886" y="2882887"/>
            <a:ext cx="194777" cy="194777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CACDD525-15FE-CB5B-0000-E515AA179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55717" y="3585360"/>
            <a:ext cx="175114" cy="197003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9DF90A55-8918-0425-90D9-23FC33B59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58728" y="3946716"/>
            <a:ext cx="169092" cy="169092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733F4DA6-5B79-11B6-E722-50A36295A3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39536" y="4288090"/>
            <a:ext cx="207477" cy="169754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957873EC-0F05-1A9E-65D8-BD14373023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57428" y="4631262"/>
            <a:ext cx="171693" cy="171693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E86ADDDD-029C-D320-0835-095C3643D1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51951" y="4963571"/>
            <a:ext cx="182647" cy="1623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78934A4-8632-4030-4FA4-5F03D84DD9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5317" b="1184"/>
          <a:stretch/>
        </p:blipFill>
        <p:spPr>
          <a:xfrm>
            <a:off x="-13252" y="6035345"/>
            <a:ext cx="12238493" cy="843415"/>
          </a:xfrm>
          <a:prstGeom prst="roundRect">
            <a:avLst>
              <a:gd name="adj" fmla="val 0"/>
            </a:avLst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E6397E6-5D3A-ACE2-6D52-54CBDE5DD2D6}"/>
              </a:ext>
            </a:extLst>
          </p:cNvPr>
          <p:cNvSpPr txBox="1"/>
          <p:nvPr/>
        </p:nvSpPr>
        <p:spPr>
          <a:xfrm>
            <a:off x="1708674" y="6145358"/>
            <a:ext cx="8774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latin typeface="Metropolis Light" pitchFamily="2" charset="77"/>
                <a:ea typeface="+mj-ea"/>
                <a:cs typeface="+mj-cs"/>
              </a:rPr>
              <a:t>Les couches de sécurité ne suffisent plus, puisque </a:t>
            </a:r>
            <a:r>
              <a:rPr lang="fr-FR" b="1">
                <a:latin typeface="Metropolis" pitchFamily="2" charset="77"/>
                <a:ea typeface="+mj-ea"/>
                <a:cs typeface="+mj-cs"/>
              </a:rPr>
              <a:t>90% des cyberattaques aboutissent suite à une erreur humaine</a:t>
            </a:r>
            <a:r>
              <a:rPr lang="fr-FR">
                <a:latin typeface="Metropolis Light" pitchFamily="2" charset="77"/>
                <a:ea typeface="+mj-ea"/>
                <a:cs typeface="+mj-cs"/>
              </a:rPr>
              <a:t>. Il faut traiter le facteur humain.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7D7202-5F39-47EB-0EAA-8B27F56C0BB3}"/>
              </a:ext>
            </a:extLst>
          </p:cNvPr>
          <p:cNvSpPr txBox="1"/>
          <p:nvPr/>
        </p:nvSpPr>
        <p:spPr>
          <a:xfrm>
            <a:off x="296525" y="885442"/>
            <a:ext cx="1087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>
                <a:solidFill>
                  <a:srgbClr val="0F0F0F"/>
                </a:solidFill>
                <a:latin typeface="Metropolis" panose="00000500000000000000" pitchFamily="2" charset="0"/>
                <a:ea typeface="+mj-ea"/>
                <a:cs typeface="+mj-cs"/>
              </a:rPr>
              <a:t>Une multiplication des cyberattaques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41FED2-BFC0-D4AB-729F-D7B014D5631E}"/>
              </a:ext>
            </a:extLst>
          </p:cNvPr>
          <p:cNvSpPr/>
          <p:nvPr/>
        </p:nvSpPr>
        <p:spPr>
          <a:xfrm>
            <a:off x="378475" y="337699"/>
            <a:ext cx="1768754" cy="38340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F921EBD7-993D-12F8-F46B-8137993759A7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solidFill>
                  <a:schemeClr val="bg1"/>
                </a:solidFill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5AB06C48-C0EE-3458-F55A-3AA92839A96C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2800655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État des lieux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EF1A235-8F88-4D4A-DC93-CDBCA5485B39}"/>
              </a:ext>
            </a:extLst>
          </p:cNvPr>
          <p:cNvSpPr txBox="1"/>
          <p:nvPr/>
        </p:nvSpPr>
        <p:spPr>
          <a:xfrm>
            <a:off x="306148" y="1384038"/>
            <a:ext cx="11765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0F0F0F"/>
                </a:solidFill>
                <a:latin typeface="Metropolis Light" pitchFamily="2" charset="77"/>
                <a:ea typeface="+mj-ea"/>
                <a:cs typeface="+mj-cs"/>
              </a:rPr>
              <a:t>et des hackers qui trouvent de nouvelles opportunités afin de cibler toutes les organisations</a:t>
            </a:r>
            <a:endParaRPr lang="fr-FR">
              <a:latin typeface="Metropolis Light" pitchFamily="2" charset="77"/>
              <a:ea typeface="Open Sans"/>
              <a:cs typeface="Open San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E38782-E0CA-7C60-A3A1-84EA5A5E9B9B}"/>
              </a:ext>
            </a:extLst>
          </p:cNvPr>
          <p:cNvSpPr/>
          <p:nvPr/>
        </p:nvSpPr>
        <p:spPr>
          <a:xfrm>
            <a:off x="3422105" y="3528511"/>
            <a:ext cx="2583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Entreprises ciblées 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plusieurs fois </a:t>
            </a: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 une cyberattaque :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0E524A0-5977-34EB-B085-56CC4DFE8603}"/>
              </a:ext>
            </a:extLst>
          </p:cNvPr>
          <p:cNvSpPr txBox="1"/>
          <p:nvPr/>
        </p:nvSpPr>
        <p:spPr>
          <a:xfrm>
            <a:off x="6444679" y="4412958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b="1">
                <a:latin typeface="Metropolis" pitchFamily="2" charset="77"/>
              </a:rPr>
              <a:t>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FC852CA-74D6-9752-BD09-77B244B121BC}"/>
              </a:ext>
            </a:extLst>
          </p:cNvPr>
          <p:cNvSpPr txBox="1"/>
          <p:nvPr/>
        </p:nvSpPr>
        <p:spPr>
          <a:xfrm>
            <a:off x="6697791" y="4495376"/>
            <a:ext cx="182366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1400" b="1">
                <a:latin typeface="Metropolis" pitchFamily="2" charset="77"/>
              </a:rPr>
              <a:t>million de dollars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BC0055-052E-7F0E-C76C-49EA500FB106}"/>
              </a:ext>
            </a:extLst>
          </p:cNvPr>
          <p:cNvSpPr/>
          <p:nvPr/>
        </p:nvSpPr>
        <p:spPr>
          <a:xfrm>
            <a:off x="6227575" y="3364194"/>
            <a:ext cx="2583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coût supplémentaire des fuites de données liées au 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télétravail </a:t>
            </a: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 de :</a:t>
            </a:r>
          </a:p>
        </p:txBody>
      </p:sp>
    </p:spTree>
    <p:extLst>
      <p:ext uri="{BB962C8B-B14F-4D97-AF65-F5344CB8AC3E}">
        <p14:creationId xmlns:p14="http://schemas.microsoft.com/office/powerpoint/2010/main" val="1415647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85C8C0-69C4-2FFC-9D42-B3271249EF0C}"/>
              </a:ext>
            </a:extLst>
          </p:cNvPr>
          <p:cNvSpPr/>
          <p:nvPr/>
        </p:nvSpPr>
        <p:spPr>
          <a:xfrm>
            <a:off x="6630222" y="981075"/>
            <a:ext cx="5080119" cy="4757442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A0E2-DC57-1FCC-1BC2-BDC22FBFA6B3}"/>
              </a:ext>
            </a:extLst>
          </p:cNvPr>
          <p:cNvSpPr/>
          <p:nvPr/>
        </p:nvSpPr>
        <p:spPr>
          <a:xfrm>
            <a:off x="6857147" y="3343055"/>
            <a:ext cx="4762260" cy="2154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d’attaque : </a:t>
            </a: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pièce jointe malveillante – rançongiciel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Vecteur de l’attaque : </a:t>
            </a: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erreur humaine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Montant de l’attaque : </a:t>
            </a: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10M de dollars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Impacts : </a:t>
            </a:r>
          </a:p>
          <a:p>
            <a:pPr marL="628650" lvl="1" indent="-171450">
              <a:buFontTx/>
              <a:buChar char="-"/>
            </a:pP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Blocage du réseau informatique de l'hôpital</a:t>
            </a:r>
          </a:p>
          <a:p>
            <a:pPr marL="628650" lvl="1" indent="-171450">
              <a:buFontTx/>
              <a:buChar char="-"/>
            </a:pP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Urgences en mode dégradé</a:t>
            </a:r>
          </a:p>
          <a:p>
            <a:pPr marL="628650" lvl="1" indent="-171450">
              <a:buFontTx/>
              <a:buChar char="-"/>
            </a:pP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Transfert de la patientèle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Conséquences : </a:t>
            </a:r>
          </a:p>
          <a:p>
            <a:pPr marL="628650" lvl="1" indent="-171450">
              <a:buFontTx/>
              <a:buChar char="-"/>
            </a:pP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Données de santé volées et divulguées sur le darknet</a:t>
            </a:r>
          </a:p>
          <a:p>
            <a:pPr marL="628650" lvl="1" indent="-171450">
              <a:buFontTx/>
              <a:buChar char="-"/>
            </a:pPr>
            <a:r>
              <a:rPr lang="fr-FR"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Revente et exploitation de manière malveillante des mails des patients et des numéros de téléphone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D6BE300-28D3-C926-FA15-0C93FD8324A1}"/>
              </a:ext>
            </a:extLst>
          </p:cNvPr>
          <p:cNvSpPr txBox="1"/>
          <p:nvPr/>
        </p:nvSpPr>
        <p:spPr>
          <a:xfrm>
            <a:off x="734543" y="1929765"/>
            <a:ext cx="6023888" cy="3235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fr-FR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pertes financières importantes</a:t>
            </a:r>
          </a:p>
          <a:p>
            <a:pPr>
              <a:lnSpc>
                <a:spcPct val="250000"/>
              </a:lnSpc>
            </a:pPr>
            <a:r>
              <a:rPr lang="fr-FR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paralysie de l’activité </a:t>
            </a:r>
          </a:p>
          <a:p>
            <a:pPr>
              <a:lnSpc>
                <a:spcPct val="250000"/>
              </a:lnSpc>
            </a:pPr>
            <a:r>
              <a:rPr lang="fr-FR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baisse de la productivité des équipes</a:t>
            </a:r>
          </a:p>
          <a:p>
            <a:pPr>
              <a:lnSpc>
                <a:spcPct val="250000"/>
              </a:lnSpc>
            </a:pPr>
            <a:r>
              <a:rPr lang="fr-FR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dégradation de la réputation de votre structure</a:t>
            </a:r>
          </a:p>
          <a:p>
            <a:pPr>
              <a:lnSpc>
                <a:spcPct val="250000"/>
              </a:lnSpc>
            </a:pPr>
            <a:r>
              <a:rPr lang="fr-FR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vols de données</a:t>
            </a:r>
          </a:p>
          <a:p>
            <a:pPr>
              <a:lnSpc>
                <a:spcPct val="250000"/>
              </a:lnSpc>
            </a:pPr>
            <a:r>
              <a:rPr lang="fr-FR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augmentation du technostress au sein de vos équipes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F0A961-3C55-6FE6-8DD1-E7AC2C848FFB}"/>
              </a:ext>
            </a:extLst>
          </p:cNvPr>
          <p:cNvSpPr txBox="1"/>
          <p:nvPr/>
        </p:nvSpPr>
        <p:spPr>
          <a:xfrm>
            <a:off x="295282" y="855769"/>
            <a:ext cx="6353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>
                <a:solidFill>
                  <a:srgbClr val="0F0F0F"/>
                </a:solidFill>
                <a:latin typeface="Metropolis" panose="00000500000000000000" pitchFamily="2" charset="0"/>
                <a:ea typeface="+mj-ea"/>
                <a:cs typeface="+mj-cs"/>
              </a:rPr>
              <a:t>Une évolution des cyberattaques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77B758-4835-3E58-4939-2F07B0EF0AA3}"/>
              </a:ext>
            </a:extLst>
          </p:cNvPr>
          <p:cNvSpPr txBox="1"/>
          <p:nvPr/>
        </p:nvSpPr>
        <p:spPr>
          <a:xfrm>
            <a:off x="295282" y="1353143"/>
            <a:ext cx="59574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0F0F0F"/>
                </a:solidFill>
                <a:latin typeface="Metropolis Light" pitchFamily="2" charset="77"/>
                <a:ea typeface="+mj-ea"/>
                <a:cs typeface="+mj-cs"/>
              </a:rPr>
              <a:t>et des risques à ne pas sous-estimer :</a:t>
            </a:r>
            <a:endParaRPr lang="fr-FR">
              <a:latin typeface="Metropolis Light" pitchFamily="2" charset="77"/>
              <a:ea typeface="Open Sans"/>
              <a:cs typeface="Open San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2EBCE53-D03C-3C99-1FF9-1C3AB9E9EB5E}"/>
              </a:ext>
            </a:extLst>
          </p:cNvPr>
          <p:cNvSpPr txBox="1"/>
          <p:nvPr/>
        </p:nvSpPr>
        <p:spPr>
          <a:xfrm>
            <a:off x="6701412" y="2365608"/>
            <a:ext cx="4917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/>
                </a:solidFill>
                <a:latin typeface="Metropolis Light" pitchFamily="2" charset="77"/>
              </a:rPr>
              <a:t>Août 2022</a:t>
            </a:r>
          </a:p>
          <a:p>
            <a:pPr algn="ctr"/>
            <a:r>
              <a:rPr lang="fr-FR" sz="1600" b="1">
                <a:solidFill>
                  <a:schemeClr val="tx1"/>
                </a:solidFill>
                <a:latin typeface="Metropolis" pitchFamily="2" charset="77"/>
              </a:rPr>
              <a:t>Le CH Sud Francilien de Corbeil-Essonnes, et ses 3500 salariés victime d’une cyberattaque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EEEB2701-32B8-AA57-DDF1-813289A0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464" y="2165679"/>
            <a:ext cx="259450" cy="23350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0F631903-D20C-CAD6-EA65-9513EC7B7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724" y="2715319"/>
            <a:ext cx="266930" cy="218397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DB1AC6D5-2347-D9B9-4E88-36A2768D7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724" y="3236203"/>
            <a:ext cx="266930" cy="218397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5BA51477-E158-8D0F-83CC-A61D32C87A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7464" y="3789219"/>
            <a:ext cx="259450" cy="233505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0DDD2118-ABE1-0C80-B2CC-A3C1C0974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409" y="4331725"/>
            <a:ext cx="207561" cy="233506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1FCA1075-37C6-0D15-3D0F-8E9C26C938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1204" y="4855665"/>
            <a:ext cx="251970" cy="2519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89AB18-D305-19E4-F70F-BC9DDC8918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0536" y="938762"/>
            <a:ext cx="2428448" cy="161896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E8CBFDA-12BA-1579-0F9D-33A8125D9C2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5317" b="1184"/>
          <a:stretch/>
        </p:blipFill>
        <p:spPr>
          <a:xfrm>
            <a:off x="-27296" y="6035345"/>
            <a:ext cx="12238493" cy="843415"/>
          </a:xfrm>
          <a:prstGeom prst="roundRect">
            <a:avLst>
              <a:gd name="adj" fmla="val 0"/>
            </a:avLst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05B5596-0D04-B235-185A-D38627558C9D}"/>
              </a:ext>
            </a:extLst>
          </p:cNvPr>
          <p:cNvSpPr txBox="1"/>
          <p:nvPr/>
        </p:nvSpPr>
        <p:spPr>
          <a:xfrm>
            <a:off x="8370323" y="5968631"/>
            <a:ext cx="1345884" cy="8374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latin typeface="Metropolis" pitchFamily="2" charset="77"/>
              </a:rPr>
              <a:t>4</a:t>
            </a:r>
            <a:endParaRPr lang="fr-FR" sz="4000" b="1" baseline="30000">
              <a:latin typeface="Metropolis" pitchFamily="2" charset="77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ADC469D-41FF-4823-3FF8-3BA7724A62C1}"/>
              </a:ext>
            </a:extLst>
          </p:cNvPr>
          <p:cNvSpPr txBox="1"/>
          <p:nvPr/>
        </p:nvSpPr>
        <p:spPr>
          <a:xfrm>
            <a:off x="139389" y="5971580"/>
            <a:ext cx="1345884" cy="8291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latin typeface="Metropolis" pitchFamily="2" charset="77"/>
              </a:rPr>
              <a:t>730</a:t>
            </a:r>
            <a:endParaRPr lang="fr-FR" sz="2000" b="1">
              <a:latin typeface="Metropolis" pitchFamily="2" charset="77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5045508-1B73-4F6D-A461-90A7818B0C0F}"/>
              </a:ext>
            </a:extLst>
          </p:cNvPr>
          <p:cNvSpPr txBox="1"/>
          <p:nvPr/>
        </p:nvSpPr>
        <p:spPr>
          <a:xfrm>
            <a:off x="1253708" y="6204099"/>
            <a:ext cx="3167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cyberattaques ont visé des centres hospitaliers français en 2021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0E4EF2D-8718-A9BF-18E4-8A9E378032F2}"/>
              </a:ext>
            </a:extLst>
          </p:cNvPr>
          <p:cNvSpPr txBox="1"/>
          <p:nvPr/>
        </p:nvSpPr>
        <p:spPr>
          <a:xfrm>
            <a:off x="4183162" y="5971580"/>
            <a:ext cx="2364141" cy="8291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latin typeface="Metropolis" pitchFamily="2" charset="77"/>
              </a:rPr>
              <a:t>250</a:t>
            </a:r>
            <a:r>
              <a:rPr lang="fr-FR" sz="2000" b="1">
                <a:latin typeface="Metropolis" pitchFamily="2" charset="77"/>
              </a:rPr>
              <a:t>k</a:t>
            </a:r>
            <a:endParaRPr lang="fr-FR" sz="1200" b="1">
              <a:latin typeface="Metropolis" pitchFamily="2" charset="77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DAA9E93-CABD-47DB-91B3-AA57B0E89A5D}"/>
              </a:ext>
            </a:extLst>
          </p:cNvPr>
          <p:cNvSpPr txBox="1"/>
          <p:nvPr/>
        </p:nvSpPr>
        <p:spPr>
          <a:xfrm>
            <a:off x="5925312" y="6217954"/>
            <a:ext cx="24574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400">
                <a:ea typeface="Open Sans Light" panose="020B0306030504020204" pitchFamily="34" charset="0"/>
                <a:cs typeface="Open Sans Light" panose="020B0306030504020204" pitchFamily="34" charset="0"/>
              </a:rPr>
              <a:t>coût moyen de la rançon demandée par les hackers</a:t>
            </a:r>
          </a:p>
          <a:p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D19DBF3-09A5-EDDD-16C4-E967928E6A5A}"/>
              </a:ext>
            </a:extLst>
          </p:cNvPr>
          <p:cNvSpPr txBox="1"/>
          <p:nvPr/>
        </p:nvSpPr>
        <p:spPr>
          <a:xfrm>
            <a:off x="9572260" y="6204099"/>
            <a:ext cx="30377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Open Sans" panose="020B06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pays le plus visé par le ransomware est la France</a:t>
            </a:r>
          </a:p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7207A2-B804-782E-7242-78CA95D3DB4C}"/>
              </a:ext>
            </a:extLst>
          </p:cNvPr>
          <p:cNvSpPr txBox="1"/>
          <p:nvPr/>
        </p:nvSpPr>
        <p:spPr>
          <a:xfrm>
            <a:off x="9144001" y="623226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err="1">
                <a:latin typeface="Metropolis" pitchFamily="2" charset="77"/>
              </a:rPr>
              <a:t>ème</a:t>
            </a:r>
            <a:endParaRPr lang="fr-FR" sz="1400" b="1">
              <a:latin typeface="Metropolis" pitchFamily="2" charset="77"/>
            </a:endParaRPr>
          </a:p>
        </p:txBody>
      </p:sp>
      <p:pic>
        <p:nvPicPr>
          <p:cNvPr id="42" name="Graphique 41">
            <a:extLst>
              <a:ext uri="{FF2B5EF4-FFF2-40B4-BE49-F238E27FC236}">
                <a16:creationId xmlns:a16="http://schemas.microsoft.com/office/drawing/2014/main" id="{4E7E61FD-0CAC-EE63-5FB7-1B39029B34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64978" y="6502682"/>
            <a:ext cx="186305" cy="186305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FD2659A6-AD31-7C3F-210B-F6E5574B0ED6}"/>
              </a:ext>
            </a:extLst>
          </p:cNvPr>
          <p:cNvSpPr txBox="1"/>
          <p:nvPr/>
        </p:nvSpPr>
        <p:spPr>
          <a:xfrm>
            <a:off x="5640847" y="6204099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latin typeface="Metropolis" pitchFamily="2" charset="77"/>
              </a:rPr>
              <a:t>€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81417F3-A5EC-9F1E-490E-8D046824C9A3}"/>
              </a:ext>
            </a:extLst>
          </p:cNvPr>
          <p:cNvSpPr/>
          <p:nvPr/>
        </p:nvSpPr>
        <p:spPr>
          <a:xfrm>
            <a:off x="378475" y="337699"/>
            <a:ext cx="1741270" cy="38340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98CB137-A61C-095A-3C29-66A8ACD42BCB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2FDA50-17F3-98E5-0B19-37B86B4F9E95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2800655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État des lieux</a:t>
            </a:r>
          </a:p>
        </p:txBody>
      </p:sp>
    </p:spTree>
    <p:extLst>
      <p:ext uri="{BB962C8B-B14F-4D97-AF65-F5344CB8AC3E}">
        <p14:creationId xmlns:p14="http://schemas.microsoft.com/office/powerpoint/2010/main" val="104903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47AC09D-DAA0-8C82-B9E2-F8DD809E3A3A}"/>
              </a:ext>
            </a:extLst>
          </p:cNvPr>
          <p:cNvSpPr/>
          <p:nvPr/>
        </p:nvSpPr>
        <p:spPr>
          <a:xfrm>
            <a:off x="-73350" y="6035345"/>
            <a:ext cx="12376179" cy="8376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D88B70-1837-7D41-F811-AA1A8A6A64A4}"/>
              </a:ext>
            </a:extLst>
          </p:cNvPr>
          <p:cNvSpPr txBox="1"/>
          <p:nvPr/>
        </p:nvSpPr>
        <p:spPr>
          <a:xfrm>
            <a:off x="287877" y="854713"/>
            <a:ext cx="1230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>
                <a:latin typeface="Metropolis" pitchFamily="2" charset="77"/>
                <a:ea typeface="+mj-ea"/>
                <a:cs typeface="+mj-cs"/>
              </a:rPr>
              <a:t>Des simulations d’attaques réalistes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66A7D7-23CA-710A-53A1-BE9B04F4C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947"/>
          <a:stretch/>
        </p:blipFill>
        <p:spPr>
          <a:xfrm>
            <a:off x="9128886" y="2742372"/>
            <a:ext cx="2123230" cy="1417687"/>
          </a:xfrm>
          <a:prstGeom prst="round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CD96B6-D149-F1CB-49DD-BBA612730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947"/>
          <a:stretch/>
        </p:blipFill>
        <p:spPr>
          <a:xfrm>
            <a:off x="4978396" y="2753004"/>
            <a:ext cx="2123230" cy="1417687"/>
          </a:xfrm>
          <a:prstGeom prst="round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43E3681-9567-5093-550D-0F3543492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947"/>
          <a:stretch/>
        </p:blipFill>
        <p:spPr>
          <a:xfrm>
            <a:off x="780711" y="2744266"/>
            <a:ext cx="2123230" cy="1417687"/>
          </a:xfrm>
          <a:prstGeom prst="round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446C1F-D7B3-4719-CDC1-639D9E651B3D}"/>
              </a:ext>
            </a:extLst>
          </p:cNvPr>
          <p:cNvSpPr/>
          <p:nvPr/>
        </p:nvSpPr>
        <p:spPr>
          <a:xfrm>
            <a:off x="1330376" y="2828675"/>
            <a:ext cx="889348" cy="710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680199-1BFE-7251-B996-1E3742A3450C}"/>
              </a:ext>
            </a:extLst>
          </p:cNvPr>
          <p:cNvSpPr/>
          <p:nvPr/>
        </p:nvSpPr>
        <p:spPr>
          <a:xfrm>
            <a:off x="5488617" y="2808916"/>
            <a:ext cx="889348" cy="710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A711F0-6A7D-0BEC-302A-E1785B57E9D2}"/>
              </a:ext>
            </a:extLst>
          </p:cNvPr>
          <p:cNvSpPr/>
          <p:nvPr/>
        </p:nvSpPr>
        <p:spPr>
          <a:xfrm>
            <a:off x="9646858" y="2865188"/>
            <a:ext cx="889348" cy="710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1A018E5-6A30-5150-7815-2DACCAF3B232}"/>
              </a:ext>
            </a:extLst>
          </p:cNvPr>
          <p:cNvSpPr txBox="1"/>
          <p:nvPr/>
        </p:nvSpPr>
        <p:spPr>
          <a:xfrm>
            <a:off x="980562" y="3471381"/>
            <a:ext cx="169208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 d’attaque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05A7697-54EA-DC12-0946-E4C4C726E757}"/>
              </a:ext>
            </a:extLst>
          </p:cNvPr>
          <p:cNvSpPr txBox="1"/>
          <p:nvPr/>
        </p:nvSpPr>
        <p:spPr>
          <a:xfrm>
            <a:off x="5081124" y="3471380"/>
            <a:ext cx="192527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web ou pièce jointe malveillante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66C5A6-231D-A085-0279-F6901EACBE00}"/>
              </a:ext>
            </a:extLst>
          </p:cNvPr>
          <p:cNvSpPr txBox="1"/>
          <p:nvPr/>
        </p:nvSpPr>
        <p:spPr>
          <a:xfrm>
            <a:off x="3042487" y="3746519"/>
            <a:ext cx="16920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5C7D14-C836-E01E-6320-FD8DF267F93D}"/>
              </a:ext>
            </a:extLst>
          </p:cNvPr>
          <p:cNvSpPr txBox="1"/>
          <p:nvPr/>
        </p:nvSpPr>
        <p:spPr>
          <a:xfrm>
            <a:off x="7249994" y="3656887"/>
            <a:ext cx="1692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hameçonnage ou rançonnage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DB944A-A493-8A30-B1D8-C5F40EA04B09}"/>
              </a:ext>
            </a:extLst>
          </p:cNvPr>
          <p:cNvSpPr txBox="1"/>
          <p:nvPr/>
        </p:nvSpPr>
        <p:spPr>
          <a:xfrm>
            <a:off x="4693324" y="5286481"/>
            <a:ext cx="2802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nouvelle simulation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5C6321-3297-EF18-8C66-68AC59D7BD3B}"/>
              </a:ext>
            </a:extLst>
          </p:cNvPr>
          <p:cNvSpPr txBox="1"/>
          <p:nvPr/>
        </p:nvSpPr>
        <p:spPr>
          <a:xfrm>
            <a:off x="9248343" y="3471381"/>
            <a:ext cx="193526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 au moment de l’action</a:t>
            </a: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387AA484-901D-056A-9444-C73F6301E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7949" y="2963148"/>
            <a:ext cx="605701" cy="605701"/>
          </a:xfrm>
          <a:prstGeom prst="rect">
            <a:avLst/>
          </a:prstGeom>
        </p:spPr>
      </p:pic>
      <p:pic>
        <p:nvPicPr>
          <p:cNvPr id="51" name="Graphique 50">
            <a:extLst>
              <a:ext uri="{FF2B5EF4-FFF2-40B4-BE49-F238E27FC236}">
                <a16:creationId xmlns:a16="http://schemas.microsoft.com/office/drawing/2014/main" id="{DE8DA6C2-1492-6E89-EC7D-A308D5CCB5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8221" y="3001316"/>
            <a:ext cx="467184" cy="467184"/>
          </a:xfrm>
          <a:prstGeom prst="rect">
            <a:avLst/>
          </a:prstGeom>
        </p:spPr>
      </p:pic>
      <p:pic>
        <p:nvPicPr>
          <p:cNvPr id="52" name="Graphique 51">
            <a:extLst>
              <a:ext uri="{FF2B5EF4-FFF2-40B4-BE49-F238E27FC236}">
                <a16:creationId xmlns:a16="http://schemas.microsoft.com/office/drawing/2014/main" id="{7428DA2E-60D7-0738-E582-88100311F03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47818" y="2995332"/>
            <a:ext cx="372516" cy="372516"/>
          </a:xfrm>
          <a:prstGeom prst="rect">
            <a:avLst/>
          </a:prstGeom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DA1230E0-4411-8FB0-6831-9A62EF5124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61079" y="3042340"/>
            <a:ext cx="348343" cy="348343"/>
          </a:xfrm>
          <a:prstGeom prst="rect">
            <a:avLst/>
          </a:prstGeom>
        </p:spPr>
      </p:pic>
      <p:pic>
        <p:nvPicPr>
          <p:cNvPr id="54" name="Graphique 53">
            <a:extLst>
              <a:ext uri="{FF2B5EF4-FFF2-40B4-BE49-F238E27FC236}">
                <a16:creationId xmlns:a16="http://schemas.microsoft.com/office/drawing/2014/main" id="{0FCE9EBE-E28E-4701-18E6-3A17E4A8176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14529" y="2975662"/>
            <a:ext cx="371356" cy="371356"/>
          </a:xfrm>
          <a:prstGeom prst="rect">
            <a:avLst/>
          </a:prstGeom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B39A7F5-F7FB-BC5B-388D-24FA165C35E4}"/>
              </a:ext>
            </a:extLst>
          </p:cNvPr>
          <p:cNvCxnSpPr>
            <a:cxnSpLocks/>
          </p:cNvCxnSpPr>
          <p:nvPr/>
        </p:nvCxnSpPr>
        <p:spPr>
          <a:xfrm>
            <a:off x="2996770" y="3576040"/>
            <a:ext cx="1801289" cy="137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F3EAA4EE-B33F-20CE-8ECC-12D0D08B6111}"/>
              </a:ext>
            </a:extLst>
          </p:cNvPr>
          <p:cNvCxnSpPr>
            <a:cxnSpLocks/>
          </p:cNvCxnSpPr>
          <p:nvPr/>
        </p:nvCxnSpPr>
        <p:spPr>
          <a:xfrm>
            <a:off x="7208224" y="3545545"/>
            <a:ext cx="1801289" cy="137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19378854-52E6-8C81-E79A-DAA1A5FC3C1C}"/>
              </a:ext>
            </a:extLst>
          </p:cNvPr>
          <p:cNvCxnSpPr>
            <a:cxnSpLocks/>
          </p:cNvCxnSpPr>
          <p:nvPr/>
        </p:nvCxnSpPr>
        <p:spPr>
          <a:xfrm flipV="1">
            <a:off x="1750923" y="4289583"/>
            <a:ext cx="0" cy="39848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en angle 57">
            <a:extLst>
              <a:ext uri="{FF2B5EF4-FFF2-40B4-BE49-F238E27FC236}">
                <a16:creationId xmlns:a16="http://schemas.microsoft.com/office/drawing/2014/main" id="{6841C487-AB4F-AB1D-2699-1777557275C9}"/>
              </a:ext>
            </a:extLst>
          </p:cNvPr>
          <p:cNvCxnSpPr>
            <a:cxnSpLocks/>
          </p:cNvCxnSpPr>
          <p:nvPr/>
        </p:nvCxnSpPr>
        <p:spPr>
          <a:xfrm rot="5400000">
            <a:off x="5685855" y="195017"/>
            <a:ext cx="552395" cy="8433701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Graphique 58">
            <a:extLst>
              <a:ext uri="{FF2B5EF4-FFF2-40B4-BE49-F238E27FC236}">
                <a16:creationId xmlns:a16="http://schemas.microsoft.com/office/drawing/2014/main" id="{2FA79A53-F930-EA1B-E632-0C4B8552D3F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55392" y="4842617"/>
            <a:ext cx="366639" cy="36663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F6A384-0469-B8E2-3432-C92905E29A5D}"/>
              </a:ext>
            </a:extLst>
          </p:cNvPr>
          <p:cNvSpPr/>
          <p:nvPr/>
        </p:nvSpPr>
        <p:spPr>
          <a:xfrm>
            <a:off x="378474" y="337699"/>
            <a:ext cx="3952226" cy="38340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47ED298-2E52-A234-4270-1CCCDA55628C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solidFill>
                  <a:schemeClr val="bg1"/>
                </a:solidFill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10A572A-9CE4-F822-FD5A-F061B4F202E5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4952447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Cyber Coach s’intègre à votre quotidien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C2CC4C-B929-6C7C-78B5-6263A90CC2E5}"/>
              </a:ext>
            </a:extLst>
          </p:cNvPr>
          <p:cNvSpPr txBox="1"/>
          <p:nvPr/>
        </p:nvSpPr>
        <p:spPr>
          <a:xfrm>
            <a:off x="287877" y="1354287"/>
            <a:ext cx="11765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>
                <a:latin typeface="Metropolis Light" pitchFamily="2" charset="77"/>
                <a:ea typeface="+mj-ea"/>
                <a:cs typeface="+mj-cs"/>
              </a:rPr>
              <a:t>pour entrainer et former vos collaborateurs face aux cyberattaques, grâce à une méthode éprouvée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BE10F09-BCDB-190E-EF08-199F06CD1BA9}"/>
              </a:ext>
            </a:extLst>
          </p:cNvPr>
          <p:cNvSpPr txBox="1">
            <a:spLocks/>
          </p:cNvSpPr>
          <p:nvPr/>
        </p:nvSpPr>
        <p:spPr>
          <a:xfrm>
            <a:off x="429491" y="6206649"/>
            <a:ext cx="11164171" cy="605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FR" sz="2400" b="1">
                <a:solidFill>
                  <a:schemeClr val="bg1"/>
                </a:solidFill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La simulation d’attaque et l’apprentissage par l’action</a:t>
            </a:r>
          </a:p>
        </p:txBody>
      </p:sp>
    </p:spTree>
    <p:extLst>
      <p:ext uri="{BB962C8B-B14F-4D97-AF65-F5344CB8AC3E}">
        <p14:creationId xmlns:p14="http://schemas.microsoft.com/office/powerpoint/2010/main" val="66673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762861F-6B67-BD7C-C70B-413A7FA611C9}"/>
              </a:ext>
            </a:extLst>
          </p:cNvPr>
          <p:cNvSpPr/>
          <p:nvPr/>
        </p:nvSpPr>
        <p:spPr>
          <a:xfrm>
            <a:off x="8457466" y="3353982"/>
            <a:ext cx="3446223" cy="3150783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D88B70-1837-7D41-F811-AA1A8A6A64A4}"/>
              </a:ext>
            </a:extLst>
          </p:cNvPr>
          <p:cNvSpPr txBox="1"/>
          <p:nvPr/>
        </p:nvSpPr>
        <p:spPr>
          <a:xfrm>
            <a:off x="273465" y="838067"/>
            <a:ext cx="1150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800" b="1" dirty="0">
                <a:solidFill>
                  <a:srgbClr val="0F0F0F"/>
                </a:solidFill>
                <a:latin typeface="Metropolis" panose="00000500000000000000" pitchFamily="2" charset="0"/>
                <a:ea typeface="+mj-ea"/>
                <a:cs typeface="+mj-cs"/>
              </a:rPr>
              <a:t>Une solution transparente mais impactante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2522D6E9-0E66-053F-E769-BC97C487BD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2408" y="4153009"/>
            <a:ext cx="750027" cy="877185"/>
          </a:xfrm>
          <a:prstGeom prst="roundRect">
            <a:avLst>
              <a:gd name="adj" fmla="val 4235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2BE8A773-AC8C-51C0-33B2-FF6196465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230" y="4153008"/>
            <a:ext cx="672919" cy="911593"/>
          </a:xfrm>
          <a:prstGeom prst="roundRect">
            <a:avLst>
              <a:gd name="adj" fmla="val 5271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65900475-1979-0834-16D6-21197982DA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150" y="4213854"/>
            <a:ext cx="749360" cy="1017491"/>
          </a:xfrm>
          <a:prstGeom prst="roundRect">
            <a:avLst>
              <a:gd name="adj" fmla="val 2647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6" name="Image 6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A292709-11B3-4868-D5B8-1F8A088641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2" r="11004"/>
          <a:stretch/>
        </p:blipFill>
        <p:spPr>
          <a:xfrm>
            <a:off x="10517160" y="5382872"/>
            <a:ext cx="1117383" cy="944735"/>
          </a:xfrm>
          <a:prstGeom prst="roundRect">
            <a:avLst>
              <a:gd name="adj" fmla="val 2824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FA7B2C-97B8-BFFA-4B21-194A4C479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2774" y="5407886"/>
            <a:ext cx="1213629" cy="581713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6B7920C6-8275-7A59-5049-9A06881BE8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5242" y="5680163"/>
            <a:ext cx="1213629" cy="64143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BFF06A-0642-E53A-5E3C-7A342EF660B7}"/>
              </a:ext>
            </a:extLst>
          </p:cNvPr>
          <p:cNvSpPr/>
          <p:nvPr/>
        </p:nvSpPr>
        <p:spPr>
          <a:xfrm>
            <a:off x="378474" y="337699"/>
            <a:ext cx="3952226" cy="38340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E900D0C-679E-EFFC-EC7D-184073BFA618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11605B4-E41B-CFD0-7300-B8DBEED5419F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4952447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Cyber Coach s’intègre à votre quotidien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ED252A-1444-319C-FACB-D00DEF446008}"/>
              </a:ext>
            </a:extLst>
          </p:cNvPr>
          <p:cNvSpPr txBox="1"/>
          <p:nvPr/>
        </p:nvSpPr>
        <p:spPr>
          <a:xfrm>
            <a:off x="287877" y="1354287"/>
            <a:ext cx="11765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solidFill>
                  <a:srgbClr val="0F0F0F"/>
                </a:solidFill>
                <a:latin typeface="Metropolis Light" pitchFamily="2" charset="77"/>
                <a:ea typeface="+mj-ea"/>
                <a:cs typeface="+mj-cs"/>
              </a:rPr>
              <a:t>pour vos collaborateurs, permettant un apprentissage par l’action</a:t>
            </a:r>
            <a:endParaRPr lang="fr-FR" sz="1800" dirty="0">
              <a:latin typeface="Metropolis Light" pitchFamily="2" charset="77"/>
              <a:ea typeface="+mj-ea"/>
              <a:cs typeface="+mj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2871561-F20C-BD24-EA49-62BDD7A86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06" y="-3294814"/>
            <a:ext cx="2091350" cy="378218"/>
          </a:xfrm>
          <a:prstGeom prst="roundRect">
            <a:avLst>
              <a:gd name="adj" fmla="val 50000"/>
            </a:avLst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5DB5F50-768E-C260-F5CB-ADF4624841DC}"/>
              </a:ext>
            </a:extLst>
          </p:cNvPr>
          <p:cNvSpPr/>
          <p:nvPr/>
        </p:nvSpPr>
        <p:spPr>
          <a:xfrm>
            <a:off x="8476752" y="959540"/>
            <a:ext cx="3446223" cy="2217284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8C5FDFA9-FD38-1981-052C-2DB50F00192A}"/>
              </a:ext>
            </a:extLst>
          </p:cNvPr>
          <p:cNvSpPr txBox="1">
            <a:spLocks/>
          </p:cNvSpPr>
          <p:nvPr/>
        </p:nvSpPr>
        <p:spPr>
          <a:xfrm>
            <a:off x="8544586" y="1330546"/>
            <a:ext cx="3248187" cy="1138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Phishing</a:t>
            </a:r>
          </a:p>
          <a:p>
            <a:pPr>
              <a:lnSpc>
                <a:spcPct val="130000"/>
              </a:lnSpc>
            </a:pP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Fraude au président </a:t>
            </a:r>
          </a:p>
          <a:p>
            <a:pPr>
              <a:lnSpc>
                <a:spcPct val="130000"/>
              </a:lnSpc>
            </a:pP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Ransomware</a:t>
            </a:r>
          </a:p>
          <a:p>
            <a:pPr>
              <a:lnSpc>
                <a:spcPct val="130000"/>
              </a:lnSpc>
            </a:pP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Browser-in-the-browser </a:t>
            </a:r>
          </a:p>
          <a:p>
            <a:pPr>
              <a:lnSpc>
                <a:spcPct val="130000"/>
              </a:lnSpc>
            </a:pP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Clef USB piégée</a:t>
            </a:r>
          </a:p>
          <a:p>
            <a:pPr>
              <a:lnSpc>
                <a:spcPct val="130000"/>
              </a:lnSpc>
            </a:pP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 code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0DE46AE-12A2-E0EE-F4F7-7BA787B06C0E}"/>
              </a:ext>
            </a:extLst>
          </p:cNvPr>
          <p:cNvSpPr txBox="1"/>
          <p:nvPr/>
        </p:nvSpPr>
        <p:spPr>
          <a:xfrm>
            <a:off x="8763762" y="1030454"/>
            <a:ext cx="2809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Metropolis" pitchFamily="2" charset="77"/>
              </a:rPr>
              <a:t>Attaques disponibles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8021631-F6E7-8A03-41B1-E36665740A9B}"/>
              </a:ext>
            </a:extLst>
          </p:cNvPr>
          <p:cNvSpPr txBox="1"/>
          <p:nvPr/>
        </p:nvSpPr>
        <p:spPr>
          <a:xfrm>
            <a:off x="8482720" y="3413955"/>
            <a:ext cx="3325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Metropolis" pitchFamily="2" charset="77"/>
              </a:rPr>
              <a:t>Contenus de formation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ED0E6EB-EED3-FCBC-305F-2BB6DD4085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299" y="4248609"/>
            <a:ext cx="715979" cy="1026982"/>
          </a:xfrm>
          <a:prstGeom prst="roundRect">
            <a:avLst>
              <a:gd name="adj" fmla="val 3199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7" name="Titre 1">
            <a:extLst>
              <a:ext uri="{FF2B5EF4-FFF2-40B4-BE49-F238E27FC236}">
                <a16:creationId xmlns:a16="http://schemas.microsoft.com/office/drawing/2014/main" id="{FFB8A8C3-12F0-E755-9FDD-4196445A6DAD}"/>
              </a:ext>
            </a:extLst>
          </p:cNvPr>
          <p:cNvSpPr txBox="1">
            <a:spLocks/>
          </p:cNvSpPr>
          <p:nvPr/>
        </p:nvSpPr>
        <p:spPr>
          <a:xfrm>
            <a:off x="8797832" y="3727567"/>
            <a:ext cx="2695254" cy="2763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eutra Text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Texte, vidéo et quiz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796EA3-788E-0CF9-3155-40A8CA6046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947"/>
          <a:stretch/>
        </p:blipFill>
        <p:spPr>
          <a:xfrm>
            <a:off x="9032010" y="275509"/>
            <a:ext cx="1397755" cy="369333"/>
          </a:xfrm>
          <a:prstGeom prst="roundRect">
            <a:avLst>
              <a:gd name="adj" fmla="val 50000"/>
            </a:avLst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EF818E7-03E2-201C-7B98-CA0D08DE9BF2}"/>
              </a:ext>
            </a:extLst>
          </p:cNvPr>
          <p:cNvSpPr txBox="1"/>
          <p:nvPr/>
        </p:nvSpPr>
        <p:spPr>
          <a:xfrm>
            <a:off x="9096555" y="318976"/>
            <a:ext cx="127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Collaborateur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E6C9575-966E-8883-26F8-BAA1560D9A22}"/>
              </a:ext>
            </a:extLst>
          </p:cNvPr>
          <p:cNvSpPr/>
          <p:nvPr/>
        </p:nvSpPr>
        <p:spPr>
          <a:xfrm>
            <a:off x="10494310" y="268474"/>
            <a:ext cx="1397755" cy="36933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F45401-1D8F-9745-1F51-53F250DB56BF}"/>
              </a:ext>
            </a:extLst>
          </p:cNvPr>
          <p:cNvSpPr txBox="1"/>
          <p:nvPr/>
        </p:nvSpPr>
        <p:spPr>
          <a:xfrm>
            <a:off x="10494310" y="317350"/>
            <a:ext cx="13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Administrateur</a:t>
            </a:r>
          </a:p>
        </p:txBody>
      </p:sp>
      <p:pic>
        <p:nvPicPr>
          <p:cNvPr id="3" name="coachhh1">
            <a:hlinkClick r:id="" action="ppaction://media"/>
            <a:extLst>
              <a:ext uri="{FF2B5EF4-FFF2-40B4-BE49-F238E27FC236}">
                <a16:creationId xmlns:a16="http://schemas.microsoft.com/office/drawing/2014/main" id="{05887B50-F741-AA62-7278-C004F7703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1550" y="1877507"/>
            <a:ext cx="7698216" cy="4818356"/>
          </a:xfrm>
          <a:prstGeom prst="roundRect">
            <a:avLst>
              <a:gd name="adj" fmla="val 252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28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1C38345-2360-386A-2D49-3222EA578E1E}"/>
              </a:ext>
            </a:extLst>
          </p:cNvPr>
          <p:cNvCxnSpPr>
            <a:cxnSpLocks/>
          </p:cNvCxnSpPr>
          <p:nvPr/>
        </p:nvCxnSpPr>
        <p:spPr>
          <a:xfrm>
            <a:off x="6006143" y="4314276"/>
            <a:ext cx="0" cy="56959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aphique 53">
            <a:extLst>
              <a:ext uri="{FF2B5EF4-FFF2-40B4-BE49-F238E27FC236}">
                <a16:creationId xmlns:a16="http://schemas.microsoft.com/office/drawing/2014/main" id="{AB7D741C-778D-96AA-AD35-ED8E6995C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9375" y="5592081"/>
            <a:ext cx="236243" cy="24533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1614BDF-F670-538C-181E-6F20E88DCB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947"/>
          <a:stretch/>
        </p:blipFill>
        <p:spPr>
          <a:xfrm>
            <a:off x="9032010" y="275509"/>
            <a:ext cx="1397755" cy="369333"/>
          </a:xfrm>
          <a:prstGeom prst="roundRect">
            <a:avLst>
              <a:gd name="adj" fmla="val 50000"/>
            </a:avLst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E6A7AC7-67AD-6F44-0557-E4A1214FE50A}"/>
              </a:ext>
            </a:extLst>
          </p:cNvPr>
          <p:cNvCxnSpPr>
            <a:cxnSpLocks/>
          </p:cNvCxnSpPr>
          <p:nvPr/>
        </p:nvCxnSpPr>
        <p:spPr>
          <a:xfrm>
            <a:off x="3605754" y="3757834"/>
            <a:ext cx="79203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9D88B70-1837-7D41-F811-AA1A8A6A64A4}"/>
              </a:ext>
            </a:extLst>
          </p:cNvPr>
          <p:cNvSpPr txBox="1"/>
          <p:nvPr/>
        </p:nvSpPr>
        <p:spPr>
          <a:xfrm>
            <a:off x="279591" y="856603"/>
            <a:ext cx="11522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defRPr sz="2800" b="1">
                <a:solidFill>
                  <a:srgbClr val="0F0F0F"/>
                </a:solidFill>
                <a:latin typeface="Metropolis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/>
              <a:t>Un programme de simulation d’attaques entièrement automatisé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271678F-6780-1791-3362-3C4F1624B48C}"/>
              </a:ext>
            </a:extLst>
          </p:cNvPr>
          <p:cNvSpPr/>
          <p:nvPr/>
        </p:nvSpPr>
        <p:spPr>
          <a:xfrm>
            <a:off x="378474" y="337699"/>
            <a:ext cx="3952226" cy="38340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0CE33E2-B9DA-E3D1-4BF7-36DCACB6C12F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FB382F1-205E-DA29-9601-9F9A379E03E2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4952447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Cyber Coach s’intègre à votre quotidien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91F9B7-0B84-58E0-B959-BDEA6C93112E}"/>
              </a:ext>
            </a:extLst>
          </p:cNvPr>
          <p:cNvSpPr txBox="1"/>
          <p:nvPr/>
        </p:nvSpPr>
        <p:spPr>
          <a:xfrm>
            <a:off x="294581" y="1393252"/>
            <a:ext cx="11765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0F0F0F"/>
                </a:solidFill>
                <a:latin typeface="Metropolis Light" pitchFamily="2" charset="77"/>
                <a:ea typeface="+mj-ea"/>
                <a:cs typeface="+mj-cs"/>
              </a:rPr>
              <a:t>grâce à un algorithme de pointe qui s’adapte pour entrainer vos collaborateurs selon leur niveau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7D9171B-6DFB-0589-0E83-BC5EF3F577B3}"/>
              </a:ext>
            </a:extLst>
          </p:cNvPr>
          <p:cNvSpPr/>
          <p:nvPr/>
        </p:nvSpPr>
        <p:spPr>
          <a:xfrm>
            <a:off x="4531404" y="3125945"/>
            <a:ext cx="3143241" cy="1195377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142B943-801C-B6D2-F8AD-86C47CB25B86}"/>
              </a:ext>
            </a:extLst>
          </p:cNvPr>
          <p:cNvSpPr/>
          <p:nvPr/>
        </p:nvSpPr>
        <p:spPr>
          <a:xfrm>
            <a:off x="4544272" y="2456650"/>
            <a:ext cx="3143241" cy="89550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  <a:spcBef>
                <a:spcPct val="0"/>
              </a:spcBef>
            </a:pPr>
            <a:r>
              <a:rPr lang="fr-FR" sz="1600" b="1">
                <a:solidFill>
                  <a:schemeClr val="bg1"/>
                </a:solidFill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Programme classique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B07D6DD-96F9-6EDE-FD3A-B2D78E07F3B1}"/>
              </a:ext>
            </a:extLst>
          </p:cNvPr>
          <p:cNvSpPr/>
          <p:nvPr/>
        </p:nvSpPr>
        <p:spPr>
          <a:xfrm>
            <a:off x="332296" y="3118899"/>
            <a:ext cx="3302543" cy="1195377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74143BE-2BE8-7C24-1ABB-3260D3054061}"/>
              </a:ext>
            </a:extLst>
          </p:cNvPr>
          <p:cNvSpPr/>
          <p:nvPr/>
        </p:nvSpPr>
        <p:spPr>
          <a:xfrm>
            <a:off x="345164" y="2449604"/>
            <a:ext cx="3302543" cy="89550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  <a:spcBef>
                <a:spcPct val="0"/>
              </a:spcBef>
            </a:pPr>
            <a:r>
              <a:rPr lang="fr-FR" sz="1600" b="1">
                <a:solidFill>
                  <a:schemeClr val="bg1"/>
                </a:solidFill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Programme intensif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CE66B20-E821-F112-3ED7-1D3F41A5D979}"/>
              </a:ext>
            </a:extLst>
          </p:cNvPr>
          <p:cNvSpPr/>
          <p:nvPr/>
        </p:nvSpPr>
        <p:spPr>
          <a:xfrm>
            <a:off x="8690800" y="3118899"/>
            <a:ext cx="3143241" cy="1195377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ECABE94-B173-A276-206B-90E51C53FCBF}"/>
              </a:ext>
            </a:extLst>
          </p:cNvPr>
          <p:cNvSpPr/>
          <p:nvPr/>
        </p:nvSpPr>
        <p:spPr>
          <a:xfrm>
            <a:off x="8703668" y="2449604"/>
            <a:ext cx="3143241" cy="89550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  <a:spcBef>
                <a:spcPct val="0"/>
              </a:spcBef>
            </a:pPr>
            <a:r>
              <a:rPr lang="fr-FR" sz="1600" b="1">
                <a:solidFill>
                  <a:schemeClr val="bg1"/>
                </a:solidFill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Programme allégé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6B238B-0E35-60D1-E95D-C38915F7146C}"/>
              </a:ext>
            </a:extLst>
          </p:cNvPr>
          <p:cNvSpPr/>
          <p:nvPr/>
        </p:nvSpPr>
        <p:spPr>
          <a:xfrm>
            <a:off x="8729355" y="3463386"/>
            <a:ext cx="3072822" cy="628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Rythme 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 email tous les 2 mois</a:t>
            </a:r>
          </a:p>
          <a:p>
            <a:pPr algn="ctr">
              <a:lnSpc>
                <a:spcPct val="13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Niveaux : moyen et difficile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C7DE6F-41C8-700F-9FA4-B320A2785DDE}"/>
              </a:ext>
            </a:extLst>
          </p:cNvPr>
          <p:cNvSpPr/>
          <p:nvPr/>
        </p:nvSpPr>
        <p:spPr>
          <a:xfrm>
            <a:off x="4557510" y="3458731"/>
            <a:ext cx="2994353" cy="628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Rythme 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 email tous les mois</a:t>
            </a:r>
          </a:p>
          <a:p>
            <a:pPr algn="ctr">
              <a:lnSpc>
                <a:spcPct val="13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Niveaux : facile, moyen et difficile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D6334A-12D9-A0C4-73D9-E6D0622FAE75}"/>
              </a:ext>
            </a:extLst>
          </p:cNvPr>
          <p:cNvSpPr/>
          <p:nvPr/>
        </p:nvSpPr>
        <p:spPr>
          <a:xfrm>
            <a:off x="350339" y="3451685"/>
            <a:ext cx="3163753" cy="628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Rythme : 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email tous les 15 jours</a:t>
            </a:r>
          </a:p>
          <a:p>
            <a:pPr algn="ctr">
              <a:lnSpc>
                <a:spcPct val="130000"/>
              </a:lnSpc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Niveaux : facile, moyen et difficile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8EC4B38-B7D7-62D6-416E-E396FE992E90}"/>
              </a:ext>
            </a:extLst>
          </p:cNvPr>
          <p:cNvCxnSpPr>
            <a:cxnSpLocks/>
          </p:cNvCxnSpPr>
          <p:nvPr/>
        </p:nvCxnSpPr>
        <p:spPr>
          <a:xfrm>
            <a:off x="7674645" y="3757834"/>
            <a:ext cx="888723" cy="67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13B3D4F-6F92-72F0-A367-DCCE2D35F3E3}"/>
              </a:ext>
            </a:extLst>
          </p:cNvPr>
          <p:cNvCxnSpPr>
            <a:cxnSpLocks/>
          </p:cNvCxnSpPr>
          <p:nvPr/>
        </p:nvCxnSpPr>
        <p:spPr>
          <a:xfrm flipV="1">
            <a:off x="1880654" y="4403586"/>
            <a:ext cx="0" cy="48028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en angle 24">
            <a:extLst>
              <a:ext uri="{FF2B5EF4-FFF2-40B4-BE49-F238E27FC236}">
                <a16:creationId xmlns:a16="http://schemas.microsoft.com/office/drawing/2014/main" id="{B1F647AF-E92B-C21C-F5B2-91F1F74D82E7}"/>
              </a:ext>
            </a:extLst>
          </p:cNvPr>
          <p:cNvCxnSpPr>
            <a:cxnSpLocks/>
          </p:cNvCxnSpPr>
          <p:nvPr/>
        </p:nvCxnSpPr>
        <p:spPr>
          <a:xfrm rot="5400000">
            <a:off x="5815586" y="390820"/>
            <a:ext cx="552395" cy="8433701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2CAF1D02-679E-57AD-392A-D5428E11DFA1}"/>
              </a:ext>
            </a:extLst>
          </p:cNvPr>
          <p:cNvSpPr txBox="1"/>
          <p:nvPr/>
        </p:nvSpPr>
        <p:spPr>
          <a:xfrm>
            <a:off x="6590006" y="5553164"/>
            <a:ext cx="29971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L’utilisateur échoue 2 fois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6A5421F-6BE3-5985-A77D-F158B33C737F}"/>
              </a:ext>
            </a:extLst>
          </p:cNvPr>
          <p:cNvSpPr txBox="1"/>
          <p:nvPr/>
        </p:nvSpPr>
        <p:spPr>
          <a:xfrm>
            <a:off x="9096555" y="318976"/>
            <a:ext cx="127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Collaborateur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10183BE9-BAE6-841A-D8DD-73FB8CC5DEBA}"/>
              </a:ext>
            </a:extLst>
          </p:cNvPr>
          <p:cNvSpPr/>
          <p:nvPr/>
        </p:nvSpPr>
        <p:spPr>
          <a:xfrm>
            <a:off x="10494310" y="268474"/>
            <a:ext cx="1397755" cy="36933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840DADB-3405-09E6-8302-C5F8ED904C51}"/>
              </a:ext>
            </a:extLst>
          </p:cNvPr>
          <p:cNvSpPr txBox="1"/>
          <p:nvPr/>
        </p:nvSpPr>
        <p:spPr>
          <a:xfrm>
            <a:off x="10494310" y="317350"/>
            <a:ext cx="13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Administrateur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04A2AC7-D10A-0B0C-F181-CCB128D0876F}"/>
              </a:ext>
            </a:extLst>
          </p:cNvPr>
          <p:cNvSpPr txBox="1"/>
          <p:nvPr/>
        </p:nvSpPr>
        <p:spPr>
          <a:xfrm>
            <a:off x="3634839" y="5553164"/>
            <a:ext cx="29971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L’utilisateur réussit 3 fois</a:t>
            </a:r>
          </a:p>
        </p:txBody>
      </p:sp>
      <p:pic>
        <p:nvPicPr>
          <p:cNvPr id="51" name="Graphique 50">
            <a:extLst>
              <a:ext uri="{FF2B5EF4-FFF2-40B4-BE49-F238E27FC236}">
                <a16:creationId xmlns:a16="http://schemas.microsoft.com/office/drawing/2014/main" id="{7A9899A9-C0C6-3F3F-2D04-CBDC6B24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9340" y="3645822"/>
            <a:ext cx="236243" cy="245330"/>
          </a:xfrm>
          <a:prstGeom prst="rect">
            <a:avLst/>
          </a:prstGeom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7C4BFBF2-37D5-B77B-2912-36A7AA440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4270" y="3645822"/>
            <a:ext cx="236243" cy="245330"/>
          </a:xfrm>
          <a:prstGeom prst="rect">
            <a:avLst/>
          </a:prstGeom>
        </p:spPr>
      </p:pic>
      <p:pic>
        <p:nvPicPr>
          <p:cNvPr id="58" name="Graphique 57">
            <a:extLst>
              <a:ext uri="{FF2B5EF4-FFF2-40B4-BE49-F238E27FC236}">
                <a16:creationId xmlns:a16="http://schemas.microsoft.com/office/drawing/2014/main" id="{30FC6261-C6DD-E12B-5E1B-E50DBBBB3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7200" y="4114196"/>
            <a:ext cx="294972" cy="294972"/>
          </a:xfrm>
          <a:prstGeom prst="rect">
            <a:avLst/>
          </a:prstGeom>
        </p:spPr>
      </p:pic>
      <p:pic>
        <p:nvPicPr>
          <p:cNvPr id="59" name="Graphique 58">
            <a:extLst>
              <a:ext uri="{FF2B5EF4-FFF2-40B4-BE49-F238E27FC236}">
                <a16:creationId xmlns:a16="http://schemas.microsoft.com/office/drawing/2014/main" id="{8E61CCC9-C0E2-28AA-2AF3-B87519736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1148" y="4106661"/>
            <a:ext cx="294972" cy="294972"/>
          </a:xfrm>
          <a:prstGeom prst="rect">
            <a:avLst/>
          </a:prstGeom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A610128B-8AF5-C544-29B8-064EF30CE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3976" y="5567260"/>
            <a:ext cx="294972" cy="294972"/>
          </a:xfrm>
          <a:prstGeom prst="rect">
            <a:avLst/>
          </a:prstGeom>
        </p:spPr>
      </p:pic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6559C479-E29C-CC40-1D03-8C506768D8DF}"/>
              </a:ext>
            </a:extLst>
          </p:cNvPr>
          <p:cNvSpPr/>
          <p:nvPr/>
        </p:nvSpPr>
        <p:spPr>
          <a:xfrm>
            <a:off x="3075360" y="5413581"/>
            <a:ext cx="6128096" cy="602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endParaRPr lang="fr-FR" sz="1600" b="1">
              <a:solidFill>
                <a:schemeClr val="bg1"/>
              </a:solidFill>
              <a:latin typeface="Metropoli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3180C0-FBCC-98BD-473C-E9CA7248C392}"/>
              </a:ext>
            </a:extLst>
          </p:cNvPr>
          <p:cNvCxnSpPr>
            <a:cxnSpLocks/>
          </p:cNvCxnSpPr>
          <p:nvPr/>
        </p:nvCxnSpPr>
        <p:spPr>
          <a:xfrm flipV="1">
            <a:off x="6124417" y="4507992"/>
            <a:ext cx="0" cy="37587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37010CF-ADB3-6477-74D7-9418E8088ED2}"/>
              </a:ext>
            </a:extLst>
          </p:cNvPr>
          <p:cNvSpPr/>
          <p:nvPr/>
        </p:nvSpPr>
        <p:spPr>
          <a:xfrm>
            <a:off x="6014056" y="4845839"/>
            <a:ext cx="91031" cy="130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102DEF4E-7ED6-D4AD-717E-D0987F611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50063" y="2571468"/>
            <a:ext cx="324000" cy="291599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68D0033D-5087-357E-A7D3-1D46F90B2D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2417" y="2571468"/>
            <a:ext cx="324000" cy="291599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078CBD73-5C7F-D214-4915-B90C2ED414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29992" y="2571467"/>
            <a:ext cx="324000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3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D88B70-1837-7D41-F811-AA1A8A6A64A4}"/>
              </a:ext>
            </a:extLst>
          </p:cNvPr>
          <p:cNvSpPr txBox="1"/>
          <p:nvPr/>
        </p:nvSpPr>
        <p:spPr>
          <a:xfrm>
            <a:off x="279107" y="863798"/>
            <a:ext cx="1119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>
                <a:solidFill>
                  <a:srgbClr val="0F0F0F"/>
                </a:solidFill>
                <a:latin typeface="Metropolis" panose="00000500000000000000" pitchFamily="2" charset="0"/>
                <a:ea typeface="+mj-ea"/>
                <a:cs typeface="+mj-cs"/>
              </a:rPr>
              <a:t>Une solution simple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9ABB3910-6633-A290-1B00-7C7066BA154A}"/>
              </a:ext>
            </a:extLst>
          </p:cNvPr>
          <p:cNvSpPr txBox="1">
            <a:spLocks/>
          </p:cNvSpPr>
          <p:nvPr/>
        </p:nvSpPr>
        <p:spPr>
          <a:xfrm>
            <a:off x="5314022" y="2067368"/>
            <a:ext cx="6147625" cy="715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lnSpc>
                <a:spcPct val="10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1600">
              <a:solidFill>
                <a:schemeClr val="tx1"/>
              </a:solidFill>
              <a:latin typeface="Metropoli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923EDB3-7FAE-43FB-D690-FCDB1DB06B01}"/>
              </a:ext>
            </a:extLst>
          </p:cNvPr>
          <p:cNvSpPr/>
          <p:nvPr/>
        </p:nvSpPr>
        <p:spPr>
          <a:xfrm>
            <a:off x="378474" y="337699"/>
            <a:ext cx="3952226" cy="38340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BB3EA5D-6A1B-F58E-A88B-ED7588E0D3A1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001FD0E-E8DD-DD0A-C93C-EEDCDC81E6E4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4952447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Cyber Coach s’intègre à votre quotidien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4D0497-75AE-B725-3B94-DFC3AC48AEDF}"/>
              </a:ext>
            </a:extLst>
          </p:cNvPr>
          <p:cNvSpPr txBox="1"/>
          <p:nvPr/>
        </p:nvSpPr>
        <p:spPr>
          <a:xfrm>
            <a:off x="294581" y="1393252"/>
            <a:ext cx="11765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>
                <a:solidFill>
                  <a:srgbClr val="0F0F0F"/>
                </a:solidFill>
                <a:latin typeface="Metropolis Light" pitchFamily="2" charset="77"/>
                <a:ea typeface="+mj-ea"/>
                <a:cs typeface="+mj-cs"/>
              </a:rPr>
              <a:t>qui vous propose les modèles les plus réalistes du marché pour réduire le risque humain</a:t>
            </a:r>
            <a:endParaRPr lang="fr-FR">
              <a:solidFill>
                <a:srgbClr val="0F0F0F"/>
              </a:solidFill>
              <a:latin typeface="Metropolis Light" pitchFamily="2" charset="77"/>
              <a:ea typeface="+mj-ea"/>
              <a:cs typeface="+mj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97D5AB-713E-5732-9E70-9BA4039A62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947"/>
          <a:stretch/>
        </p:blipFill>
        <p:spPr>
          <a:xfrm>
            <a:off x="10494309" y="275509"/>
            <a:ext cx="1397755" cy="369333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C7D25DE-BCDA-10CB-CC1C-BB6C6AE6DEF2}"/>
              </a:ext>
            </a:extLst>
          </p:cNvPr>
          <p:cNvSpPr txBox="1"/>
          <p:nvPr/>
        </p:nvSpPr>
        <p:spPr>
          <a:xfrm>
            <a:off x="9096555" y="318976"/>
            <a:ext cx="127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Collaborateur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83E6043-6800-ED98-650E-AFDBA56C7478}"/>
              </a:ext>
            </a:extLst>
          </p:cNvPr>
          <p:cNvSpPr/>
          <p:nvPr/>
        </p:nvSpPr>
        <p:spPr>
          <a:xfrm>
            <a:off x="9032838" y="268474"/>
            <a:ext cx="1397755" cy="36933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0370E7C-AAFD-3CFA-CDB0-3D1F3113F30B}"/>
              </a:ext>
            </a:extLst>
          </p:cNvPr>
          <p:cNvSpPr txBox="1"/>
          <p:nvPr/>
        </p:nvSpPr>
        <p:spPr>
          <a:xfrm>
            <a:off x="10494310" y="317350"/>
            <a:ext cx="13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Administrateur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119FA95-D20C-8964-1A60-8A91C11E7146}"/>
              </a:ext>
            </a:extLst>
          </p:cNvPr>
          <p:cNvSpPr/>
          <p:nvPr/>
        </p:nvSpPr>
        <p:spPr>
          <a:xfrm>
            <a:off x="8348870" y="2067368"/>
            <a:ext cx="3594710" cy="4471656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47BD0B6-6994-EDC5-7E03-2FA567F37E6E}"/>
              </a:ext>
            </a:extLst>
          </p:cNvPr>
          <p:cNvSpPr txBox="1"/>
          <p:nvPr/>
        </p:nvSpPr>
        <p:spPr>
          <a:xfrm>
            <a:off x="8473653" y="2611992"/>
            <a:ext cx="334514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Profitez d’un large choix de contenus basés sur de 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vraies cyberattaques​</a:t>
            </a: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Programmez vos campagnes au bon moment et 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illimité</a:t>
            </a: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Ciblez les collaborateurs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les plus vulnérables</a:t>
            </a: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endParaRPr lang="fr-FR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defRPr/>
            </a:pPr>
            <a:r>
              <a:rPr lang="fr-FR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Bénéficiez de l’expertise de </a:t>
            </a:r>
            <a:r>
              <a:rPr lang="fr-FR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neuroscientifiques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3761652-37C7-3882-0F6C-95766DD4F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885" y="2303772"/>
            <a:ext cx="242680" cy="24268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7AC5D68-696E-3CE8-941C-BCCABD005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06694" y="3474212"/>
            <a:ext cx="256867" cy="140109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D21B6E13-03B1-F541-BDA0-D602E6288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38225" y="5531171"/>
            <a:ext cx="216000" cy="21600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21A78769-DB4D-CFE8-8B78-67ECEF062F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31787" y="4494108"/>
            <a:ext cx="228876" cy="187262"/>
          </a:xfrm>
          <a:prstGeom prst="rect">
            <a:avLst/>
          </a:prstGeom>
        </p:spPr>
      </p:pic>
      <p:pic>
        <p:nvPicPr>
          <p:cNvPr id="16" name="ok">
            <a:hlinkClick r:id="" action="ppaction://media"/>
            <a:extLst>
              <a:ext uri="{FF2B5EF4-FFF2-40B4-BE49-F238E27FC236}">
                <a16:creationId xmlns:a16="http://schemas.microsoft.com/office/drawing/2014/main" id="{B75D9213-69B7-F7F4-5941-C4FC1AFDA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9017" y="2176470"/>
            <a:ext cx="7733107" cy="4343831"/>
          </a:xfrm>
          <a:prstGeom prst="roundRect">
            <a:avLst>
              <a:gd name="adj" fmla="val 2023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48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D88B70-1837-7D41-F811-AA1A8A6A64A4}"/>
              </a:ext>
            </a:extLst>
          </p:cNvPr>
          <p:cNvSpPr txBox="1"/>
          <p:nvPr/>
        </p:nvSpPr>
        <p:spPr>
          <a:xfrm>
            <a:off x="287703" y="852549"/>
            <a:ext cx="10613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 b="1">
                <a:solidFill>
                  <a:srgbClr val="0F0F0F"/>
                </a:solidFill>
                <a:latin typeface="Metropolis" panose="00000500000000000000" pitchFamily="2" charset="0"/>
                <a:ea typeface="+mj-ea"/>
                <a:cs typeface="+mj-cs"/>
              </a:rPr>
              <a:t>Monitorez vos statistiques, analysez vos résultats, </a:t>
            </a:r>
          </a:p>
          <a:p>
            <a:pPr>
              <a:defRPr/>
            </a:pPr>
            <a:r>
              <a:rPr lang="fr-FR" sz="2800" b="1">
                <a:solidFill>
                  <a:srgbClr val="0F0F0F"/>
                </a:solidFill>
                <a:latin typeface="Metropolis" panose="00000500000000000000" pitchFamily="2" charset="0"/>
                <a:ea typeface="+mj-ea"/>
                <a:cs typeface="+mj-cs"/>
              </a:rPr>
              <a:t>et réduisez considérablement votre vulnérabilité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126980-3D9E-FD8D-AC95-A1E9C34E7E75}"/>
              </a:ext>
            </a:extLst>
          </p:cNvPr>
          <p:cNvSpPr/>
          <p:nvPr/>
        </p:nvSpPr>
        <p:spPr>
          <a:xfrm>
            <a:off x="378474" y="337699"/>
            <a:ext cx="3952226" cy="38340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A120670-2F59-ABDD-165A-23C99565E1D9}"/>
              </a:ext>
            </a:extLst>
          </p:cNvPr>
          <p:cNvSpPr txBox="1">
            <a:spLocks/>
          </p:cNvSpPr>
          <p:nvPr/>
        </p:nvSpPr>
        <p:spPr>
          <a:xfrm>
            <a:off x="418229" y="143626"/>
            <a:ext cx="768481" cy="708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>
                <a:latin typeface="Metropolis Light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9C6E9BB-808D-BC55-FF76-1CD6C606438D}"/>
              </a:ext>
            </a:extLst>
          </p:cNvPr>
          <p:cNvSpPr txBox="1">
            <a:spLocks/>
          </p:cNvSpPr>
          <p:nvPr/>
        </p:nvSpPr>
        <p:spPr>
          <a:xfrm>
            <a:off x="722083" y="144442"/>
            <a:ext cx="4952447" cy="75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fr-FR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Cyber Coach s’intègre à votre quotidien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05DA3A-4543-0B8B-5D4D-77EFAABCF0F8}"/>
              </a:ext>
            </a:extLst>
          </p:cNvPr>
          <p:cNvSpPr/>
          <p:nvPr/>
        </p:nvSpPr>
        <p:spPr>
          <a:xfrm>
            <a:off x="8371853" y="2094837"/>
            <a:ext cx="3539967" cy="4425464"/>
          </a:xfrm>
          <a:prstGeom prst="roundRect">
            <a:avLst>
              <a:gd name="adj" fmla="val 69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ct val="0"/>
              </a:spcBef>
            </a:pPr>
            <a:endParaRPr lang="fr-FR" sz="1400">
              <a:solidFill>
                <a:schemeClr val="bg1"/>
              </a:solidFill>
              <a:latin typeface="Neutra Text Light Alt" panose="02000000000000000000" pitchFamily="2" charset="0"/>
              <a:ea typeface="+mj-ea"/>
              <a:cs typeface="+mj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F8AC97B-D6B3-AB3E-2642-748F786C4CCC}"/>
              </a:ext>
            </a:extLst>
          </p:cNvPr>
          <p:cNvSpPr txBox="1"/>
          <p:nvPr/>
        </p:nvSpPr>
        <p:spPr>
          <a:xfrm>
            <a:off x="8524800" y="2195785"/>
            <a:ext cx="3182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Metropolis" pitchFamily="2" charset="77"/>
              </a:rPr>
              <a:t>Retour d’expérience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A26AE9F-8C40-FF53-CB18-6DB74A2F2F66}"/>
              </a:ext>
            </a:extLst>
          </p:cNvPr>
          <p:cNvSpPr txBox="1"/>
          <p:nvPr/>
        </p:nvSpPr>
        <p:spPr>
          <a:xfrm>
            <a:off x="9276814" y="3013710"/>
            <a:ext cx="181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après </a:t>
            </a:r>
          </a:p>
          <a:p>
            <a:pPr algn="ctr"/>
            <a:r>
              <a:rPr lang="fr-FR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simulations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8EE7203-E00A-D918-CD0C-D6EA3B617C33}"/>
              </a:ext>
            </a:extLst>
          </p:cNvPr>
          <p:cNvSpPr txBox="1"/>
          <p:nvPr/>
        </p:nvSpPr>
        <p:spPr>
          <a:xfrm>
            <a:off x="9157046" y="5580827"/>
            <a:ext cx="193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Metropolis Light" pitchFamily="2" charset="77"/>
              </a:rPr>
              <a:t>200 000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07E287F-F4B4-8A4A-BFCC-C7B8BDC6CC4B}"/>
              </a:ext>
            </a:extLst>
          </p:cNvPr>
          <p:cNvSpPr txBox="1"/>
          <p:nvPr/>
        </p:nvSpPr>
        <p:spPr>
          <a:xfrm>
            <a:off x="8427350" y="6087455"/>
            <a:ext cx="3414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collaborateurs entrainés par jour</a:t>
            </a:r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EEEEF6-807D-22D3-BEF1-8DC16FE801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r="3947"/>
          <a:stretch/>
        </p:blipFill>
        <p:spPr>
          <a:xfrm>
            <a:off x="10494309" y="275509"/>
            <a:ext cx="1397755" cy="369333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F6E4E23-D871-D05B-D712-B3F0BE77951F}"/>
              </a:ext>
            </a:extLst>
          </p:cNvPr>
          <p:cNvSpPr txBox="1"/>
          <p:nvPr/>
        </p:nvSpPr>
        <p:spPr>
          <a:xfrm>
            <a:off x="9096555" y="318976"/>
            <a:ext cx="127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Collaborateur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075E1EA-7358-52C6-473D-160815223EDD}"/>
              </a:ext>
            </a:extLst>
          </p:cNvPr>
          <p:cNvSpPr/>
          <p:nvPr/>
        </p:nvSpPr>
        <p:spPr>
          <a:xfrm>
            <a:off x="9032838" y="268474"/>
            <a:ext cx="1397755" cy="369333"/>
          </a:xfrm>
          <a:prstGeom prst="roundRect">
            <a:avLst>
              <a:gd name="adj" fmla="val 5000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A0E56B-B816-4B97-4FFB-2C837A92903F}"/>
              </a:ext>
            </a:extLst>
          </p:cNvPr>
          <p:cNvSpPr txBox="1"/>
          <p:nvPr/>
        </p:nvSpPr>
        <p:spPr>
          <a:xfrm>
            <a:off x="10494310" y="317350"/>
            <a:ext cx="1397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Administrateur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AF04F2-8C2D-5F2D-93AB-6C5A3C55178E}"/>
              </a:ext>
            </a:extLst>
          </p:cNvPr>
          <p:cNvSpPr txBox="1"/>
          <p:nvPr/>
        </p:nvSpPr>
        <p:spPr>
          <a:xfrm>
            <a:off x="8564878" y="4480279"/>
            <a:ext cx="3226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ysClr val="windowText" lastClr="000000"/>
                </a:solidFill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Services aux entreprises Transports </a:t>
            </a:r>
          </a:p>
          <a:p>
            <a:pPr algn="ctr"/>
            <a:r>
              <a:rPr lang="fr-FR" sz="1400" b="1" dirty="0">
                <a:solidFill>
                  <a:sysClr val="windowText" lastClr="000000"/>
                </a:solidFill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Tech</a:t>
            </a:r>
            <a:endParaRPr lang="fr-FR" sz="1400" dirty="0">
              <a:latin typeface="Metropoli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300F40-3703-32A7-7DD7-46E844B2E72B}"/>
              </a:ext>
            </a:extLst>
          </p:cNvPr>
          <p:cNvSpPr txBox="1"/>
          <p:nvPr/>
        </p:nvSpPr>
        <p:spPr>
          <a:xfrm>
            <a:off x="8564878" y="3957059"/>
            <a:ext cx="322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3 des secteurs d’activités les plus vulnérables au ransomware :</a:t>
            </a:r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6EDB55B-9933-2964-B072-4E62B7C98F29}"/>
              </a:ext>
            </a:extLst>
          </p:cNvPr>
          <p:cNvCxnSpPr/>
          <p:nvPr/>
        </p:nvCxnSpPr>
        <p:spPr>
          <a:xfrm>
            <a:off x="8604955" y="3744098"/>
            <a:ext cx="31022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F0AEE90-EAD5-DB77-87CE-93CC2530AD78}"/>
              </a:ext>
            </a:extLst>
          </p:cNvPr>
          <p:cNvCxnSpPr/>
          <p:nvPr/>
        </p:nvCxnSpPr>
        <p:spPr>
          <a:xfrm>
            <a:off x="8649276" y="5453450"/>
            <a:ext cx="31022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Enregistrement de l’écran 2022-11-23 à 15.53.31">
            <a:hlinkClick r:id="" action="ppaction://media"/>
            <a:extLst>
              <a:ext uri="{FF2B5EF4-FFF2-40B4-BE49-F238E27FC236}">
                <a16:creationId xmlns:a16="http://schemas.microsoft.com/office/drawing/2014/main" id="{DA4FBE15-9DA5-936F-5961-5736A01405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091" y="2113902"/>
            <a:ext cx="7345849" cy="4363270"/>
          </a:xfrm>
          <a:prstGeom prst="roundRect">
            <a:avLst>
              <a:gd name="adj" fmla="val 1807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D0365E7-B361-E338-E5EF-5A1D18A809CA}"/>
              </a:ext>
            </a:extLst>
          </p:cNvPr>
          <p:cNvSpPr txBox="1"/>
          <p:nvPr/>
        </p:nvSpPr>
        <p:spPr>
          <a:xfrm>
            <a:off x="7108071" y="262573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taux de vulnérabilité divisé par </a:t>
            </a:r>
            <a:r>
              <a:rPr lang="fr-FR" sz="1400" b="1" dirty="0">
                <a:solidFill>
                  <a:sysClr val="windowText" lastClr="000000"/>
                </a:solidFill>
                <a:latin typeface="Metropoli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416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 gr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IB">
      <a:majorFont>
        <a:latin typeface="Neutra Tex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-2020-modele-ppt-webinar-conf-mailinblack" id="{DBDC5A6A-46A9-422A-9BCE-21BE1903185B}" vid="{C99BAB96-49DF-471C-97D6-4D53F522411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e9e63a-2dc3-4aac-b73b-5683905b8913">
      <Terms xmlns="http://schemas.microsoft.com/office/infopath/2007/PartnerControls"/>
    </lcf76f155ced4ddcb4097134ff3c332f>
    <TaxCatchAll xmlns="13c9de7b-a219-4fbb-8737-71370e5f0a5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77D6533CE1574CB0C243470E66F1D2" ma:contentTypeVersion="13" ma:contentTypeDescription="Crée un document." ma:contentTypeScope="" ma:versionID="2b47d5f077ed5a7cff605f757d029647">
  <xsd:schema xmlns:xsd="http://www.w3.org/2001/XMLSchema" xmlns:xs="http://www.w3.org/2001/XMLSchema" xmlns:p="http://schemas.microsoft.com/office/2006/metadata/properties" xmlns:ns2="2ae9e63a-2dc3-4aac-b73b-5683905b8913" xmlns:ns3="13c9de7b-a219-4fbb-8737-71370e5f0a52" targetNamespace="http://schemas.microsoft.com/office/2006/metadata/properties" ma:root="true" ma:fieldsID="56616f01c3466b47617171be226e760b" ns2:_="" ns3:_="">
    <xsd:import namespace="2ae9e63a-2dc3-4aac-b73b-5683905b8913"/>
    <xsd:import namespace="13c9de7b-a219-4fbb-8737-71370e5f0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9e63a-2dc3-4aac-b73b-5683905b89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5fa629c8-21f4-4110-abd3-eaebeb56a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c9de7b-a219-4fbb-8737-71370e5f0a5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25cc35f-5e47-4c28-ac15-debad83d18db}" ma:internalName="TaxCatchAll" ma:showField="CatchAllData" ma:web="13c9de7b-a219-4fbb-8737-71370e5f0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66432C-E657-4A56-A9DC-5BED40990908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3fb793b6-df37-48e2-bc1b-d627d2ed62cd"/>
    <ds:schemaRef ds:uri="4ca8989e-9b87-4487-8310-db26c64c400f"/>
  </ds:schemaRefs>
</ds:datastoreItem>
</file>

<file path=customXml/itemProps2.xml><?xml version="1.0" encoding="utf-8"?>
<ds:datastoreItem xmlns:ds="http://schemas.openxmlformats.org/officeDocument/2006/customXml" ds:itemID="{C1F0A651-9524-4DDC-B5B0-5995C5AC6E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DE743E-B394-430D-8C1D-675E99DCFA60}"/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2734</Words>
  <Application>Microsoft Office PowerPoint</Application>
  <PresentationFormat>Grand écran</PresentationFormat>
  <Paragraphs>289</Paragraphs>
  <Slides>11</Slides>
  <Notes>11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IBM Plex Sans</vt:lpstr>
      <vt:lpstr>Metropolis</vt:lpstr>
      <vt:lpstr>Metropolis Light</vt:lpstr>
      <vt:lpstr>Neutra Text</vt:lpstr>
      <vt:lpstr>Neutra Text Light Alt</vt:lpstr>
      <vt:lpstr>Open Sans</vt:lpstr>
      <vt:lpstr>Open Sans Light</vt:lpstr>
      <vt:lpstr>Open Sans Semibold</vt:lpstr>
      <vt:lpstr>Symbol</vt:lpstr>
      <vt:lpstr>Times New Roman</vt:lpstr>
      <vt:lpstr>Wingdings</vt:lpstr>
      <vt:lpstr>Thème Office</vt:lpstr>
      <vt:lpstr>Contenu gris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Mélina Guilley</dc:creator>
  <cp:lastModifiedBy>Romuald Laisney</cp:lastModifiedBy>
  <cp:revision>2</cp:revision>
  <dcterms:created xsi:type="dcterms:W3CDTF">2022-07-08T08:25:42Z</dcterms:created>
  <dcterms:modified xsi:type="dcterms:W3CDTF">2022-12-19T14:18:28Z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0x01010014FC07A2D7A7B24798BFABFBFD21CD16</vt:lpwstr>
  </property>
  <property fmtid="{D5CDD505-2E9C-101B-9397-08002B2CF9AE}" pid="3" name="MediaServiceImageTags">
    <vt:lpwstr/>
  </property>
</Properties>
</file>